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97" r:id="rId4"/>
    <p:sldMasterId id="2147483698" r:id="rId5"/>
    <p:sldMasterId id="2147483699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</p:sldIdLst>
  <p:sldSz cy="6858000" cx="12192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36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36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4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3.xml"/><Relationship Id="rId43" Type="http://schemas.openxmlformats.org/officeDocument/2006/relationships/font" Target="fonts/Roboto-italic.fntdata"/><Relationship Id="rId24" Type="http://schemas.openxmlformats.org/officeDocument/2006/relationships/slide" Target="slides/slide16.xml"/><Relationship Id="rId46" Type="http://schemas.openxmlformats.org/officeDocument/2006/relationships/font" Target="fonts/RobotoLight-bold.fntdata"/><Relationship Id="rId23" Type="http://schemas.openxmlformats.org/officeDocument/2006/relationships/slide" Target="slides/slide15.xml"/><Relationship Id="rId45" Type="http://schemas.openxmlformats.org/officeDocument/2006/relationships/font" Target="fonts/RobotoLigh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48" Type="http://schemas.openxmlformats.org/officeDocument/2006/relationships/font" Target="fonts/RobotoLight-boldItalic.fntdata"/><Relationship Id="rId25" Type="http://schemas.openxmlformats.org/officeDocument/2006/relationships/slide" Target="slides/slide17.xml"/><Relationship Id="rId47" Type="http://schemas.openxmlformats.org/officeDocument/2006/relationships/font" Target="fonts/RobotoLight-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cc10b0c42_0_2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4cc10b0c42_0_2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cc10b0c42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4cc10b0c42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4cc10b0c42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4cc10b0c42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cc10b0c42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4cc10b0c42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4cc10b0c42_0_1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4cc10b0c42_0_1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cc10b0c42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4cc10b0c42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cc10b0c42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4cc10b0c4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monkey patched point solutions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Lots of systems catering to different productivity needs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Business units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N^2 connections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Tons of glue code to stitch it all together</a:t>
            </a:r>
            <a:endParaRPr/>
          </a:p>
        </p:txBody>
      </p:sp>
      <p:sp>
        <p:nvSpPr>
          <p:cNvPr id="395" name="Google Shape;395;g4cc10b0c42_0_2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4cc10b0c42_0_2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4cc10b0c42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starts to look more like a patched wall.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Rigid, hard to break, slow, in-efficient</a:t>
            </a:r>
            <a:endParaRPr/>
          </a:p>
        </p:txBody>
      </p:sp>
      <p:sp>
        <p:nvSpPr>
          <p:cNvPr id="401" name="Google Shape;401;g4cc10b0c42_0_2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cc10b0c42_0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4cc10b0c42_0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cc10b0c42_0_3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Containerization helps breaking various components of the pipeline into smaller isolated tasks.</a:t>
            </a:r>
            <a:endParaRPr/>
          </a:p>
        </p:txBody>
      </p:sp>
      <p:sp>
        <p:nvSpPr>
          <p:cNvPr id="412" name="Google Shape;412;g4cc10b0c42_0_3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Everyone knows about microservices, and kafka.</a:t>
            </a:r>
            <a:br>
              <a:rPr lang="en-US"/>
            </a:br>
            <a:r>
              <a:rPr lang="en-US"/>
              <a:t>We can just move to the next slides: understand about the developer productivity landscape.</a:t>
            </a:r>
            <a:endParaRPr/>
          </a:p>
        </p:txBody>
      </p:sp>
      <p:sp>
        <p:nvSpPr>
          <p:cNvPr id="279" name="Google Shape;2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cc10b0c42_0_3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Collectively they start working together using standard pipelines.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Pipelines for builds, releases, deployments, security, compliance etc.</a:t>
            </a:r>
            <a:br>
              <a:rPr lang="en-US"/>
            </a:br>
            <a:r>
              <a:rPr lang="en-US"/>
              <a:t>Helps organizations operate in self drive mode.</a:t>
            </a:r>
            <a:endParaRPr/>
          </a:p>
        </p:txBody>
      </p:sp>
      <p:sp>
        <p:nvSpPr>
          <p:cNvPr id="418" name="Google Shape;418;g4cc10b0c42_0_3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cc10b0c42_0_3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with the ultimate goal to ship to production with quality, efficiency and speed.</a:t>
            </a:r>
            <a:endParaRPr/>
          </a:p>
        </p:txBody>
      </p:sp>
      <p:sp>
        <p:nvSpPr>
          <p:cNvPr id="426" name="Google Shape;426;g4cc10b0c42_0_3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cc10b0c42_0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want to build pipelines:</a:t>
            </a:r>
            <a:endParaRPr/>
          </a:p>
        </p:txBody>
      </p:sp>
      <p:sp>
        <p:nvSpPr>
          <p:cNvPr id="432" name="Google Shape;432;g4cc10b0c42_0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cc10b0c42_0_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4cc10b0c42_0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cc10b0c42_0_3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we build these systems, we want to constantly learn about failures, systems in operation.</a:t>
            </a:r>
            <a:br>
              <a:rPr lang="en-US"/>
            </a:br>
            <a:r>
              <a:rPr lang="en-US"/>
              <a:t>A productivity intelligence system helps to gather these insights.</a:t>
            </a:r>
            <a:br>
              <a:rPr lang="en-US"/>
            </a:br>
            <a:br>
              <a:rPr lang="en-US"/>
            </a:br>
            <a:r>
              <a:rPr lang="en-US"/>
              <a:t>At paypal, productivity team has defined a metric: Failed Developer Interactions (FDI) that helps track failures across these pipelines.</a:t>
            </a:r>
            <a:endParaRPr/>
          </a:p>
        </p:txBody>
      </p:sp>
      <p:sp>
        <p:nvSpPr>
          <p:cNvPr id="445" name="Google Shape;445;g4cc10b0c42_0_3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cc10b0c42_0_6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4cc10b0c42_0_6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4cc10b0c42_0_7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4cc10b0c42_0_7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g4cc10b0c42_0_7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4cc10b0c42_0_9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3" name="Google Shape;713;g4cc10b0c42_0_9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4cc10b0c42_0_9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cc10b0c42_0_1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4cc10b0c42_0_1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trade offs</a:t>
            </a:r>
            <a:endParaRPr/>
          </a:p>
        </p:txBody>
      </p:sp>
      <p:sp>
        <p:nvSpPr>
          <p:cNvPr id="286" name="Google Shape;286;g4cc10b0c42_0_1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4cc10b0c42_0_10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4cc10b0c42_0_10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4cc10b0c42_0_10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4cc10b0c42_0_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 my last company, we built a infrastructure platform with: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commit to production - less than 15 mins.</a:t>
            </a:r>
            <a:br>
              <a:rPr lang="en-US"/>
            </a:br>
            <a:r>
              <a:rPr lang="en-US"/>
              <a:t>DR - 30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Observability, Monitoring, Logging, Tracing as a first class citizen of infrastructure platform.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Immutable self-aware &amp; self healing infrastructure.</a:t>
            </a:r>
            <a:br>
              <a:rPr lang="en-US"/>
            </a:br>
            <a:r>
              <a:rPr lang="en-US"/>
              <a:t>Testing pipelines with QA, Integ and Perf support.</a:t>
            </a:r>
            <a:br>
              <a:rPr lang="en-US"/>
            </a:br>
            <a:r>
              <a:rPr lang="en-US"/>
              <a:t>Enabled engineering to run fault injection attacks in production to keep learning about failures to improve the platform.</a:t>
            </a:r>
            <a:endParaRPr/>
          </a:p>
        </p:txBody>
      </p:sp>
      <p:sp>
        <p:nvSpPr>
          <p:cNvPr id="749" name="Google Shape;749;g4cc10b0c42_0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cc10b0c42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None/>
            </a:pPr>
            <a:r>
              <a:t/>
            </a:r>
            <a:endParaRPr/>
          </a:p>
        </p:txBody>
      </p:sp>
      <p:sp>
        <p:nvSpPr>
          <p:cNvPr id="768" name="Google Shape;768;g4cc10b0c42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4cc10b0c42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4cc10b0c42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off all, whoami</a:t>
            </a:r>
            <a:endParaRPr/>
          </a:p>
        </p:txBody>
      </p:sp>
      <p:sp>
        <p:nvSpPr>
          <p:cNvPr id="293" name="Google Shape;293;g4cc10b0c42_0_1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cc10b0c42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4cc10b0c42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does developer productivity landscape looks like?</a:t>
            </a:r>
            <a:endParaRPr/>
          </a:p>
        </p:txBody>
      </p:sp>
      <p:sp>
        <p:nvSpPr>
          <p:cNvPr id="306" name="Google Shape;30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cc10b0c42_0_1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4cc10b0c42_0_1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cc10b0c42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4cc10b0c42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3" y="0"/>
            <a:ext cx="58039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34" y="2946528"/>
            <a:ext cx="4953038" cy="95956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 txBox="1"/>
          <p:nvPr>
            <p:ph type="ctrTitle"/>
          </p:nvPr>
        </p:nvSpPr>
        <p:spPr>
          <a:xfrm>
            <a:off x="6096001" y="2813436"/>
            <a:ext cx="5791200" cy="61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Roboto Light"/>
              <a:buNone/>
              <a:defRPr sz="3600">
                <a:solidFill>
                  <a:srgbClr val="5D5D5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"/>
          <p:cNvSpPr txBox="1"/>
          <p:nvPr>
            <p:ph idx="1" type="subTitle"/>
          </p:nvPr>
        </p:nvSpPr>
        <p:spPr>
          <a:xfrm>
            <a:off x="6096001" y="3549977"/>
            <a:ext cx="5791200" cy="788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 sz="1800">
                <a:solidFill>
                  <a:srgbClr val="5D5D5D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29" name="Google Shape;29;p2"/>
          <p:cNvCxnSpPr/>
          <p:nvPr/>
        </p:nvCxnSpPr>
        <p:spPr>
          <a:xfrm>
            <a:off x="6096006" y="3429000"/>
            <a:ext cx="5791199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/>
          <p:nvPr>
            <p:ph idx="2" type="pic"/>
          </p:nvPr>
        </p:nvSpPr>
        <p:spPr>
          <a:xfrm>
            <a:off x="6096004" y="1028704"/>
            <a:ext cx="5791201" cy="5143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304800" y="1028700"/>
            <a:ext cx="54991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" type="body"/>
          </p:nvPr>
        </p:nvSpPr>
        <p:spPr>
          <a:xfrm>
            <a:off x="323852" y="3429000"/>
            <a:ext cx="11563349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2" type="body"/>
          </p:nvPr>
        </p:nvSpPr>
        <p:spPr>
          <a:xfrm>
            <a:off x="304800" y="1028700"/>
            <a:ext cx="11582400" cy="230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" type="body"/>
          </p:nvPr>
        </p:nvSpPr>
        <p:spPr>
          <a:xfrm>
            <a:off x="323852" y="1028700"/>
            <a:ext cx="11563349" cy="4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2">
  <p:cSld name="Blank2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0" y="0"/>
            <a:ext cx="12192000" cy="608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04801" y="2"/>
            <a:ext cx="11582400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04800" y="1028700"/>
            <a:ext cx="11582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vider Slides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7"/>
          <p:cNvSpPr txBox="1"/>
          <p:nvPr>
            <p:ph type="ctrTitle"/>
          </p:nvPr>
        </p:nvSpPr>
        <p:spPr>
          <a:xfrm>
            <a:off x="3287318" y="2813430"/>
            <a:ext cx="8136812" cy="6155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Roboto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subTitle"/>
          </p:nvPr>
        </p:nvSpPr>
        <p:spPr>
          <a:xfrm>
            <a:off x="3287318" y="3449419"/>
            <a:ext cx="8136812" cy="788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90" name="Google Shape;90;p17"/>
          <p:cNvCxnSpPr/>
          <p:nvPr/>
        </p:nvCxnSpPr>
        <p:spPr>
          <a:xfrm>
            <a:off x="3291689" y="3429000"/>
            <a:ext cx="813244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3" name="Google Shape;93;p18"/>
          <p:cNvSpPr txBox="1"/>
          <p:nvPr>
            <p:ph type="ctrTitle"/>
          </p:nvPr>
        </p:nvSpPr>
        <p:spPr>
          <a:xfrm>
            <a:off x="2027595" y="3748349"/>
            <a:ext cx="8136812" cy="6155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Roboto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2027595" y="4384338"/>
            <a:ext cx="8136812" cy="788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95" name="Google Shape;95;p18"/>
          <p:cNvCxnSpPr/>
          <p:nvPr/>
        </p:nvCxnSpPr>
        <p:spPr>
          <a:xfrm>
            <a:off x="2029780" y="4363919"/>
            <a:ext cx="813244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6" name="Google Shape;96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56798" y="2264477"/>
            <a:ext cx="5278404" cy="1022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Slides">
  <p:cSld name="Divider Slides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9" name="Google Shape;99;p19"/>
          <p:cNvSpPr txBox="1"/>
          <p:nvPr>
            <p:ph type="ctrTitle"/>
          </p:nvPr>
        </p:nvSpPr>
        <p:spPr>
          <a:xfrm>
            <a:off x="3287318" y="3748349"/>
            <a:ext cx="8136812" cy="6155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Roboto Light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3287318" y="4384338"/>
            <a:ext cx="8136812" cy="7884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cxnSp>
        <p:nvCxnSpPr>
          <p:cNvPr id="101" name="Google Shape;101;p19"/>
          <p:cNvCxnSpPr/>
          <p:nvPr/>
        </p:nvCxnSpPr>
        <p:spPr>
          <a:xfrm>
            <a:off x="3289503" y="4363919"/>
            <a:ext cx="813244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79205" y="2264557"/>
            <a:ext cx="4953038" cy="95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04801" y="2"/>
            <a:ext cx="11582400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04801" y="1028700"/>
            <a:ext cx="5499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6413499" y="1028700"/>
            <a:ext cx="5473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04801" y="2"/>
            <a:ext cx="11582400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04799" y="1028700"/>
            <a:ext cx="54991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304800" y="1852612"/>
            <a:ext cx="5499099" cy="431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3" type="body"/>
          </p:nvPr>
        </p:nvSpPr>
        <p:spPr>
          <a:xfrm>
            <a:off x="6413501" y="1028700"/>
            <a:ext cx="54737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2" name="Google Shape;112;p21"/>
          <p:cNvSpPr txBox="1"/>
          <p:nvPr>
            <p:ph idx="4" type="body"/>
          </p:nvPr>
        </p:nvSpPr>
        <p:spPr>
          <a:xfrm>
            <a:off x="6413501" y="1871662"/>
            <a:ext cx="5473700" cy="430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304799" y="1852612"/>
            <a:ext cx="5499101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6413501" y="1852612"/>
            <a:ext cx="5473700" cy="0"/>
          </a:xfrm>
          <a:prstGeom prst="straightConnector1">
            <a:avLst/>
          </a:prstGeom>
          <a:noFill/>
          <a:ln cap="rnd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>
            <a:off x="304800" y="1028701"/>
            <a:ext cx="11582400" cy="4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04801" y="2"/>
            <a:ext cx="11582400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04801" y="2"/>
            <a:ext cx="11582400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6096000" y="1028700"/>
            <a:ext cx="5791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21" name="Google Shape;121;p24"/>
          <p:cNvSpPr txBox="1"/>
          <p:nvPr>
            <p:ph idx="2" type="body"/>
          </p:nvPr>
        </p:nvSpPr>
        <p:spPr>
          <a:xfrm>
            <a:off x="304799" y="1028700"/>
            <a:ext cx="54991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title"/>
          </p:nvPr>
        </p:nvSpPr>
        <p:spPr>
          <a:xfrm>
            <a:off x="304801" y="2"/>
            <a:ext cx="11582400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5"/>
          <p:cNvSpPr/>
          <p:nvPr>
            <p:ph idx="2" type="pic"/>
          </p:nvPr>
        </p:nvSpPr>
        <p:spPr>
          <a:xfrm>
            <a:off x="6096000" y="1028700"/>
            <a:ext cx="5791201" cy="5143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304799" y="1028700"/>
            <a:ext cx="54991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304801" y="2"/>
            <a:ext cx="11582400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23851" y="3429000"/>
            <a:ext cx="11563349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2" type="body"/>
          </p:nvPr>
        </p:nvSpPr>
        <p:spPr>
          <a:xfrm>
            <a:off x="304800" y="1028700"/>
            <a:ext cx="11582400" cy="2305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1">
  <p:cSld name="Title and Conten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304800" y="8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7"/>
          <p:cNvSpPr txBox="1"/>
          <p:nvPr>
            <p:ph idx="1" type="body"/>
          </p:nvPr>
        </p:nvSpPr>
        <p:spPr>
          <a:xfrm>
            <a:off x="304800" y="1028701"/>
            <a:ext cx="11582400" cy="4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9"/>
          <p:cNvSpPr/>
          <p:nvPr/>
        </p:nvSpPr>
        <p:spPr>
          <a:xfrm>
            <a:off x="2" y="0"/>
            <a:ext cx="58038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9" name="Google Shape;14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5433" y="2946527"/>
            <a:ext cx="4953040" cy="95956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9"/>
          <p:cNvSpPr txBox="1"/>
          <p:nvPr>
            <p:ph type="ctrTitle"/>
          </p:nvPr>
        </p:nvSpPr>
        <p:spPr>
          <a:xfrm>
            <a:off x="6096001" y="2813435"/>
            <a:ext cx="579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3B4A"/>
              </a:buClr>
              <a:buSzPts val="3600"/>
              <a:buFont typeface="Roboto"/>
              <a:buNone/>
              <a:defRPr b="0" i="0" sz="36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1" name="Google Shape;151;p29"/>
          <p:cNvSpPr txBox="1"/>
          <p:nvPr>
            <p:ph idx="1" type="subTitle"/>
          </p:nvPr>
        </p:nvSpPr>
        <p:spPr>
          <a:xfrm>
            <a:off x="6096001" y="3549976"/>
            <a:ext cx="57912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None/>
              <a:defRPr b="0" i="0" sz="135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52" name="Google Shape;152;p29"/>
          <p:cNvCxnSpPr/>
          <p:nvPr/>
        </p:nvCxnSpPr>
        <p:spPr>
          <a:xfrm>
            <a:off x="6096005" y="3429000"/>
            <a:ext cx="57912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04800" y="7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586F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758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04800" y="1033271"/>
            <a:ext cx="11582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262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262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263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263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304800" y="7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586F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758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8" name="Google Shape;158;p31"/>
          <p:cNvSpPr txBox="1"/>
          <p:nvPr>
            <p:ph idx="1" type="body"/>
          </p:nvPr>
        </p:nvSpPr>
        <p:spPr>
          <a:xfrm>
            <a:off x="304800" y="1028700"/>
            <a:ext cx="11582400" cy="4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262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262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263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263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/>
          <p:nvPr>
            <p:ph type="title"/>
          </p:nvPr>
        </p:nvSpPr>
        <p:spPr>
          <a:xfrm>
            <a:off x="304800" y="7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586F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758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1" name="Google Shape;161;p32"/>
          <p:cNvSpPr txBox="1"/>
          <p:nvPr>
            <p:ph idx="1" type="body"/>
          </p:nvPr>
        </p:nvSpPr>
        <p:spPr>
          <a:xfrm>
            <a:off x="304803" y="1028700"/>
            <a:ext cx="5499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262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262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263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263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2" name="Google Shape;162;p32"/>
          <p:cNvSpPr txBox="1"/>
          <p:nvPr>
            <p:ph idx="2" type="body"/>
          </p:nvPr>
        </p:nvSpPr>
        <p:spPr>
          <a:xfrm>
            <a:off x="6413498" y="1028700"/>
            <a:ext cx="5473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262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262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263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263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2">
  <p:cSld name="Blank2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0" y="0"/>
            <a:ext cx="12192000" cy="128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3"/>
          <p:cNvSpPr txBox="1"/>
          <p:nvPr>
            <p:ph type="title"/>
          </p:nvPr>
        </p:nvSpPr>
        <p:spPr>
          <a:xfrm>
            <a:off x="304800" y="7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586F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758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5" name="Google Shape;165;p33"/>
          <p:cNvSpPr txBox="1"/>
          <p:nvPr>
            <p:ph idx="1" type="body"/>
          </p:nvPr>
        </p:nvSpPr>
        <p:spPr>
          <a:xfrm>
            <a:off x="304798" y="1028700"/>
            <a:ext cx="54990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6" name="Google Shape;166;p33"/>
          <p:cNvSpPr txBox="1"/>
          <p:nvPr>
            <p:ph idx="2" type="body"/>
          </p:nvPr>
        </p:nvSpPr>
        <p:spPr>
          <a:xfrm>
            <a:off x="304801" y="1852611"/>
            <a:ext cx="5499000" cy="43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262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262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263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263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7" name="Google Shape;167;p33"/>
          <p:cNvSpPr txBox="1"/>
          <p:nvPr>
            <p:ph idx="3" type="body"/>
          </p:nvPr>
        </p:nvSpPr>
        <p:spPr>
          <a:xfrm>
            <a:off x="6413503" y="1028700"/>
            <a:ext cx="54738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350"/>
              <a:buFont typeface="Arial"/>
              <a:buNone/>
              <a:defRPr b="1" i="0" sz="135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57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8" name="Google Shape;168;p33"/>
          <p:cNvSpPr txBox="1"/>
          <p:nvPr>
            <p:ph idx="4" type="body"/>
          </p:nvPr>
        </p:nvSpPr>
        <p:spPr>
          <a:xfrm>
            <a:off x="6413503" y="1871661"/>
            <a:ext cx="5473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262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262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263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263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69" name="Google Shape;169;p33"/>
          <p:cNvCxnSpPr/>
          <p:nvPr/>
        </p:nvCxnSpPr>
        <p:spPr>
          <a:xfrm>
            <a:off x="304800" y="1852611"/>
            <a:ext cx="5499000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70" name="Google Shape;170;p33"/>
          <p:cNvCxnSpPr/>
          <p:nvPr/>
        </p:nvCxnSpPr>
        <p:spPr>
          <a:xfrm>
            <a:off x="6413503" y="1852611"/>
            <a:ext cx="5473800" cy="0"/>
          </a:xfrm>
          <a:prstGeom prst="straightConnector1">
            <a:avLst/>
          </a:prstGeom>
          <a:noFill/>
          <a:ln cap="rnd" cmpd="sng" w="127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304800" y="7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586F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758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2">
  <p:cSld name="Blank2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/>
          <p:nvPr/>
        </p:nvSpPr>
        <p:spPr>
          <a:xfrm>
            <a:off x="0" y="0"/>
            <a:ext cx="12192000" cy="12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7"/>
          <p:cNvSpPr txBox="1"/>
          <p:nvPr>
            <p:ph type="title"/>
          </p:nvPr>
        </p:nvSpPr>
        <p:spPr>
          <a:xfrm>
            <a:off x="304800" y="7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586F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758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37"/>
          <p:cNvSpPr txBox="1"/>
          <p:nvPr>
            <p:ph idx="1" type="body"/>
          </p:nvPr>
        </p:nvSpPr>
        <p:spPr>
          <a:xfrm>
            <a:off x="6096000" y="1028700"/>
            <a:ext cx="5791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79" name="Google Shape;179;p37"/>
          <p:cNvSpPr txBox="1"/>
          <p:nvPr>
            <p:ph idx="2" type="body"/>
          </p:nvPr>
        </p:nvSpPr>
        <p:spPr>
          <a:xfrm>
            <a:off x="304800" y="1028700"/>
            <a:ext cx="5499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23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23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23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23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>
  <p:cSld name="Picture with Caption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8"/>
          <p:cNvSpPr txBox="1"/>
          <p:nvPr>
            <p:ph type="title"/>
          </p:nvPr>
        </p:nvSpPr>
        <p:spPr>
          <a:xfrm>
            <a:off x="304800" y="7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586F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758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2" name="Google Shape;182;p38"/>
          <p:cNvSpPr/>
          <p:nvPr>
            <p:ph idx="2" type="pic"/>
          </p:nvPr>
        </p:nvSpPr>
        <p:spPr>
          <a:xfrm>
            <a:off x="6096003" y="1028704"/>
            <a:ext cx="5791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6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6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6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6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3" name="Google Shape;183;p38"/>
          <p:cNvSpPr txBox="1"/>
          <p:nvPr>
            <p:ph idx="1" type="body"/>
          </p:nvPr>
        </p:nvSpPr>
        <p:spPr>
          <a:xfrm>
            <a:off x="304800" y="1028700"/>
            <a:ext cx="5499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750"/>
              <a:buFont typeface="Arial"/>
              <a:buNone/>
              <a:defRPr b="0" i="0" sz="75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23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23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23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23"/>
              <a:buFont typeface="Arial"/>
              <a:buNone/>
              <a:defRPr b="0" i="0" sz="7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ustom Layout">
  <p:cSld name="1_Custom Layou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title"/>
          </p:nvPr>
        </p:nvSpPr>
        <p:spPr>
          <a:xfrm>
            <a:off x="304800" y="7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586F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758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6" name="Google Shape;186;p39"/>
          <p:cNvSpPr txBox="1"/>
          <p:nvPr>
            <p:ph idx="1" type="body"/>
          </p:nvPr>
        </p:nvSpPr>
        <p:spPr>
          <a:xfrm>
            <a:off x="301751" y="3429000"/>
            <a:ext cx="115854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262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262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263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263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7" name="Google Shape;187;p39"/>
          <p:cNvSpPr txBox="1"/>
          <p:nvPr>
            <p:ph idx="2" type="body"/>
          </p:nvPr>
        </p:nvSpPr>
        <p:spPr>
          <a:xfrm>
            <a:off x="304800" y="1028700"/>
            <a:ext cx="11582400" cy="2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262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262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263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263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Custom Layout">
  <p:cSld name="3_Custom Layou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0"/>
          <p:cNvSpPr txBox="1"/>
          <p:nvPr>
            <p:ph type="title"/>
          </p:nvPr>
        </p:nvSpPr>
        <p:spPr>
          <a:xfrm>
            <a:off x="304800" y="7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586F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758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0" name="Google Shape;190;p40"/>
          <p:cNvSpPr txBox="1"/>
          <p:nvPr>
            <p:ph idx="1" type="body"/>
          </p:nvPr>
        </p:nvSpPr>
        <p:spPr>
          <a:xfrm>
            <a:off x="301751" y="1028700"/>
            <a:ext cx="11585400" cy="4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262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262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263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263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2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199" name="Google Shape;199;p42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00" name="Google Shape;200;p42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1" name="Google Shape;201;p42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3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4" name="Google Shape;204;p43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205" name="Google Shape;205;p4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06" name="Google Shape;206;p4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07" name="Google Shape;207;p43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10" name="Google Shape;210;p44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1" name="Google Shape;211;p44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type="ctrTitle"/>
          </p:nvPr>
        </p:nvSpPr>
        <p:spPr>
          <a:xfrm>
            <a:off x="914400" y="846621"/>
            <a:ext cx="10363200" cy="27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rtl="0" algn="ctr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1" i="0"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4" name="Google Shape;214;p45"/>
          <p:cNvSpPr txBox="1"/>
          <p:nvPr>
            <p:ph idx="1" type="subTitle"/>
          </p:nvPr>
        </p:nvSpPr>
        <p:spPr>
          <a:xfrm>
            <a:off x="1828800" y="3601271"/>
            <a:ext cx="8534400" cy="17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rtl="0" algn="ctr">
              <a:spcBef>
                <a:spcPts val="900"/>
              </a:spcBef>
              <a:spcAft>
                <a:spcPts val="0"/>
              </a:spcAft>
              <a:buClr>
                <a:srgbClr val="979593"/>
              </a:buClr>
              <a:buSzPts val="4300"/>
              <a:buNone/>
              <a:defRPr>
                <a:solidFill>
                  <a:srgbClr val="979593"/>
                </a:solidFill>
              </a:defRPr>
            </a:lvl1pPr>
            <a:lvl2pPr lvl="1" rtl="0" algn="ctr">
              <a:spcBef>
                <a:spcPts val="700"/>
              </a:spcBef>
              <a:spcAft>
                <a:spcPts val="0"/>
              </a:spcAft>
              <a:buClr>
                <a:srgbClr val="979593"/>
              </a:buClr>
              <a:buSzPts val="3700"/>
              <a:buNone/>
              <a:defRPr>
                <a:solidFill>
                  <a:srgbClr val="979593"/>
                </a:solidFill>
              </a:defRPr>
            </a:lvl2pPr>
            <a:lvl3pPr lvl="2" rtl="0" algn="ctr">
              <a:spcBef>
                <a:spcPts val="600"/>
              </a:spcBef>
              <a:spcAft>
                <a:spcPts val="0"/>
              </a:spcAft>
              <a:buClr>
                <a:srgbClr val="979593"/>
              </a:buClr>
              <a:buSzPts val="3200"/>
              <a:buNone/>
              <a:defRPr>
                <a:solidFill>
                  <a:srgbClr val="979593"/>
                </a:solidFill>
              </a:defRPr>
            </a:lvl3pPr>
            <a:lvl4pPr lvl="3" rtl="0" algn="ctr">
              <a:spcBef>
                <a:spcPts val="500"/>
              </a:spcBef>
              <a:spcAft>
                <a:spcPts val="0"/>
              </a:spcAft>
              <a:buClr>
                <a:srgbClr val="979593"/>
              </a:buClr>
              <a:buSzPts val="2700"/>
              <a:buNone/>
              <a:defRPr>
                <a:solidFill>
                  <a:srgbClr val="979593"/>
                </a:solidFill>
              </a:defRPr>
            </a:lvl4pPr>
            <a:lvl5pPr lvl="4" rtl="0" algn="ctr">
              <a:spcBef>
                <a:spcPts val="500"/>
              </a:spcBef>
              <a:spcAft>
                <a:spcPts val="0"/>
              </a:spcAft>
              <a:buClr>
                <a:srgbClr val="979593"/>
              </a:buClr>
              <a:buSzPts val="2700"/>
              <a:buNone/>
              <a:defRPr>
                <a:solidFill>
                  <a:srgbClr val="979593"/>
                </a:solidFill>
              </a:defRPr>
            </a:lvl5pPr>
            <a:lvl6pPr lvl="5" rtl="0" algn="ctr">
              <a:spcBef>
                <a:spcPts val="500"/>
              </a:spcBef>
              <a:spcAft>
                <a:spcPts val="0"/>
              </a:spcAft>
              <a:buClr>
                <a:srgbClr val="979593"/>
              </a:buClr>
              <a:buSzPts val="2700"/>
              <a:buNone/>
              <a:defRPr>
                <a:solidFill>
                  <a:srgbClr val="979593"/>
                </a:solidFill>
              </a:defRPr>
            </a:lvl6pPr>
            <a:lvl7pPr lvl="6" rtl="0" algn="ctr">
              <a:spcBef>
                <a:spcPts val="500"/>
              </a:spcBef>
              <a:spcAft>
                <a:spcPts val="0"/>
              </a:spcAft>
              <a:buClr>
                <a:srgbClr val="979593"/>
              </a:buClr>
              <a:buSzPts val="2700"/>
              <a:buNone/>
              <a:defRPr>
                <a:solidFill>
                  <a:srgbClr val="979593"/>
                </a:solidFill>
              </a:defRPr>
            </a:lvl7pPr>
            <a:lvl8pPr lvl="7" rtl="0" algn="ctr">
              <a:spcBef>
                <a:spcPts val="500"/>
              </a:spcBef>
              <a:spcAft>
                <a:spcPts val="0"/>
              </a:spcAft>
              <a:buClr>
                <a:srgbClr val="979593"/>
              </a:buClr>
              <a:buSzPts val="2700"/>
              <a:buNone/>
              <a:defRPr>
                <a:solidFill>
                  <a:srgbClr val="979593"/>
                </a:solidFill>
              </a:defRPr>
            </a:lvl8pPr>
            <a:lvl9pPr lvl="8" rtl="0" algn="ctr">
              <a:spcBef>
                <a:spcPts val="500"/>
              </a:spcBef>
              <a:spcAft>
                <a:spcPts val="0"/>
              </a:spcAft>
              <a:buClr>
                <a:srgbClr val="979593"/>
              </a:buClr>
              <a:buSzPts val="2700"/>
              <a:buNone/>
              <a:defRPr>
                <a:solidFill>
                  <a:srgbClr val="979593"/>
                </a:solidFill>
              </a:defRPr>
            </a:lvl9pPr>
          </a:lstStyle>
          <a:p/>
        </p:txBody>
      </p:sp>
      <p:sp>
        <p:nvSpPr>
          <p:cNvPr id="215" name="Google Shape;215;p45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16" name="Google Shape;216;p45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17" name="Google Shape;217;p45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7"/>
          <p:cNvSpPr txBox="1"/>
          <p:nvPr>
            <p:ph type="title"/>
          </p:nvPr>
        </p:nvSpPr>
        <p:spPr>
          <a:xfrm>
            <a:off x="963084" y="4406902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Arial"/>
              <a:buNone/>
              <a:defRPr b="1" sz="53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1" name="Google Shape;221;p47"/>
          <p:cNvSpPr txBox="1"/>
          <p:nvPr>
            <p:ph idx="1" type="body"/>
          </p:nvPr>
        </p:nvSpPr>
        <p:spPr>
          <a:xfrm>
            <a:off x="963084" y="2906713"/>
            <a:ext cx="10363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indent="-228600" lvl="0" marL="457200" rtl="0" algn="l">
              <a:spcBef>
                <a:spcPts val="500"/>
              </a:spcBef>
              <a:spcAft>
                <a:spcPts val="0"/>
              </a:spcAft>
              <a:buClr>
                <a:srgbClr val="979593"/>
              </a:buClr>
              <a:buSzPts val="2700"/>
              <a:buNone/>
              <a:defRPr sz="2700">
                <a:solidFill>
                  <a:srgbClr val="979593"/>
                </a:solidFill>
              </a:defRPr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rgbClr val="979593"/>
              </a:buClr>
              <a:buSzPts val="2400"/>
              <a:buNone/>
              <a:defRPr sz="2400">
                <a:solidFill>
                  <a:srgbClr val="979593"/>
                </a:solidFill>
              </a:defRPr>
            </a:lvl2pPr>
            <a:lvl3pPr indent="-228600" lvl="2" marL="1371600" rtl="0" algn="l">
              <a:spcBef>
                <a:spcPts val="400"/>
              </a:spcBef>
              <a:spcAft>
                <a:spcPts val="0"/>
              </a:spcAft>
              <a:buClr>
                <a:srgbClr val="979593"/>
              </a:buClr>
              <a:buSzPts val="2100"/>
              <a:buNone/>
              <a:defRPr sz="2100">
                <a:solidFill>
                  <a:srgbClr val="979593"/>
                </a:solidFill>
              </a:defRPr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Clr>
                <a:srgbClr val="979593"/>
              </a:buClr>
              <a:buSzPts val="1900"/>
              <a:buNone/>
              <a:defRPr sz="1900">
                <a:solidFill>
                  <a:srgbClr val="979593"/>
                </a:solidFill>
              </a:defRPr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rgbClr val="979593"/>
              </a:buClr>
              <a:buSzPts val="1900"/>
              <a:buNone/>
              <a:defRPr sz="1900">
                <a:solidFill>
                  <a:srgbClr val="979593"/>
                </a:solidFill>
              </a:defRPr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Clr>
                <a:srgbClr val="979593"/>
              </a:buClr>
              <a:buSzPts val="1900"/>
              <a:buNone/>
              <a:defRPr sz="1900">
                <a:solidFill>
                  <a:srgbClr val="979593"/>
                </a:solidFill>
              </a:defRPr>
            </a:lvl6pPr>
            <a:lvl7pPr indent="-228600" lvl="6" marL="3200400" rtl="0" algn="l">
              <a:spcBef>
                <a:spcPts val="400"/>
              </a:spcBef>
              <a:spcAft>
                <a:spcPts val="0"/>
              </a:spcAft>
              <a:buClr>
                <a:srgbClr val="979593"/>
              </a:buClr>
              <a:buSzPts val="1900"/>
              <a:buNone/>
              <a:defRPr sz="1900">
                <a:solidFill>
                  <a:srgbClr val="979593"/>
                </a:solidFill>
              </a:defRPr>
            </a:lvl7pPr>
            <a:lvl8pPr indent="-228600" lvl="7" marL="3657600" rtl="0" algn="l">
              <a:spcBef>
                <a:spcPts val="400"/>
              </a:spcBef>
              <a:spcAft>
                <a:spcPts val="0"/>
              </a:spcAft>
              <a:buClr>
                <a:srgbClr val="979593"/>
              </a:buClr>
              <a:buSzPts val="1900"/>
              <a:buNone/>
              <a:defRPr sz="1900">
                <a:solidFill>
                  <a:srgbClr val="979593"/>
                </a:solidFill>
              </a:defRPr>
            </a:lvl8pPr>
            <a:lvl9pPr indent="-228600" lvl="8" marL="4114800" rtl="0" algn="l">
              <a:spcBef>
                <a:spcPts val="400"/>
              </a:spcBef>
              <a:spcAft>
                <a:spcPts val="0"/>
              </a:spcAft>
              <a:buClr>
                <a:srgbClr val="979593"/>
              </a:buClr>
              <a:buSzPts val="1900"/>
              <a:buNone/>
              <a:defRPr sz="1900">
                <a:solidFill>
                  <a:srgbClr val="979593"/>
                </a:solidFill>
              </a:defRPr>
            </a:lvl9pPr>
          </a:lstStyle>
          <a:p/>
        </p:txBody>
      </p:sp>
      <p:sp>
        <p:nvSpPr>
          <p:cNvPr id="222" name="Google Shape;222;p47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23" name="Google Shape;223;p47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4" name="Google Shape;224;p47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8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27" name="Google Shape;227;p48"/>
          <p:cNvSpPr txBox="1"/>
          <p:nvPr>
            <p:ph idx="1" type="body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635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indent="-4318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indent="-40005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indent="-3810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228" name="Google Shape;228;p48"/>
          <p:cNvSpPr txBox="1"/>
          <p:nvPr>
            <p:ph idx="2" type="body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63550" lvl="0" marL="4572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Char char="•"/>
              <a:defRPr sz="3700"/>
            </a:lvl1pPr>
            <a:lvl2pPr indent="-431800" lvl="1" marL="9144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–"/>
              <a:defRPr sz="3200"/>
            </a:lvl2pPr>
            <a:lvl3pPr indent="-40005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3pPr>
            <a:lvl4pPr indent="-3810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4pPr>
            <a:lvl5pPr indent="-3810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 sz="2400"/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9pPr>
          </a:lstStyle>
          <a:p/>
        </p:txBody>
      </p:sp>
      <p:sp>
        <p:nvSpPr>
          <p:cNvPr id="229" name="Google Shape;229;p48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30" name="Google Shape;230;p48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31" name="Google Shape;231;p48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9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34" name="Google Shape;234;p49"/>
          <p:cNvSpPr txBox="1"/>
          <p:nvPr>
            <p:ph idx="1" type="body"/>
          </p:nvPr>
        </p:nvSpPr>
        <p:spPr>
          <a:xfrm>
            <a:off x="609600" y="1535113"/>
            <a:ext cx="5386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indent="-228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235" name="Google Shape;235;p49"/>
          <p:cNvSpPr txBox="1"/>
          <p:nvPr>
            <p:ph idx="2" type="body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31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6195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indent="-36195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indent="-36195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236" name="Google Shape;236;p49"/>
          <p:cNvSpPr txBox="1"/>
          <p:nvPr>
            <p:ph idx="3" type="body"/>
          </p:nvPr>
        </p:nvSpPr>
        <p:spPr>
          <a:xfrm>
            <a:off x="6193368" y="1535113"/>
            <a:ext cx="5389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indent="-2286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1pPr>
            <a:lvl2pPr indent="-2286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2pPr>
            <a:lvl3pPr indent="-2286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3pPr>
            <a:lvl4pPr indent="-22860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4pPr>
            <a:lvl5pPr indent="-22860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6pPr>
            <a:lvl7pPr indent="-228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7pPr>
            <a:lvl8pPr indent="-2286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8pPr>
            <a:lvl9pPr indent="-2286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1" sz="2100"/>
            </a:lvl9pPr>
          </a:lstStyle>
          <a:p/>
        </p:txBody>
      </p:sp>
      <p:sp>
        <p:nvSpPr>
          <p:cNvPr id="237" name="Google Shape;237;p49"/>
          <p:cNvSpPr txBox="1"/>
          <p:nvPr>
            <p:ph idx="4" type="body"/>
          </p:nvPr>
        </p:nvSpPr>
        <p:spPr>
          <a:xfrm>
            <a:off x="6193368" y="2174875"/>
            <a:ext cx="53892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4318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005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2pPr>
            <a:lvl3pPr indent="-3810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61950" lvl="3" marL="1828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4pPr>
            <a:lvl5pPr indent="-361950" lvl="4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»"/>
              <a:defRPr sz="2100"/>
            </a:lvl5pPr>
            <a:lvl6pPr indent="-36195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6pPr>
            <a:lvl7pPr indent="-36195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7pPr>
            <a:lvl8pPr indent="-36195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8pPr>
            <a:lvl9pPr indent="-36195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9pPr>
          </a:lstStyle>
          <a:p/>
        </p:txBody>
      </p:sp>
      <p:sp>
        <p:nvSpPr>
          <p:cNvPr id="238" name="Google Shape;238;p49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39" name="Google Shape;239;p49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0" name="Google Shape;240;p49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0"/>
          <p:cNvSpPr txBox="1"/>
          <p:nvPr>
            <p:ph type="title"/>
          </p:nvPr>
        </p:nvSpPr>
        <p:spPr>
          <a:xfrm>
            <a:off x="609601" y="273049"/>
            <a:ext cx="4011300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3" name="Google Shape;243;p50"/>
          <p:cNvSpPr txBox="1"/>
          <p:nvPr>
            <p:ph idx="1" type="body"/>
          </p:nvPr>
        </p:nvSpPr>
        <p:spPr>
          <a:xfrm>
            <a:off x="4766733" y="273051"/>
            <a:ext cx="6815700" cy="58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501650" lvl="0" marL="4572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Char char="•"/>
              <a:defRPr sz="4300"/>
            </a:lvl1pPr>
            <a:lvl2pPr indent="-463550" lvl="1" marL="9144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Char char="–"/>
              <a:defRPr sz="3700"/>
            </a:lvl2pPr>
            <a:lvl3pPr indent="-431800" lvl="2" marL="13716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3pPr>
            <a:lvl4pPr indent="-40005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–"/>
              <a:defRPr sz="2700"/>
            </a:lvl4pPr>
            <a:lvl5pPr indent="-40005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»"/>
              <a:defRPr sz="2700"/>
            </a:lvl5pPr>
            <a:lvl6pPr indent="-40005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6pPr>
            <a:lvl7pPr indent="-40005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7pPr>
            <a:lvl8pPr indent="-40005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8pPr>
            <a:lvl9pPr indent="-40005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/>
            </a:lvl9pPr>
          </a:lstStyle>
          <a:p/>
        </p:txBody>
      </p:sp>
      <p:sp>
        <p:nvSpPr>
          <p:cNvPr id="244" name="Google Shape;244;p50"/>
          <p:cNvSpPr txBox="1"/>
          <p:nvPr>
            <p:ph idx="2" type="body"/>
          </p:nvPr>
        </p:nvSpPr>
        <p:spPr>
          <a:xfrm>
            <a:off x="609601" y="1435101"/>
            <a:ext cx="40113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5" name="Google Shape;245;p50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46" name="Google Shape;246;p50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47" name="Google Shape;247;p50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1"/>
          <p:cNvSpPr txBox="1"/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900" spcFirstLastPara="1" rIns="121900" wrap="square" tIns="609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50" name="Google Shape;250;p51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None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51" name="Google Shape;251;p51"/>
          <p:cNvSpPr txBox="1"/>
          <p:nvPr>
            <p:ph idx="1" type="body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1pPr>
            <a:lvl2pPr indent="-2286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2pPr>
            <a:lvl3pPr indent="-2286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52" name="Google Shape;252;p51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53" name="Google Shape;253;p51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54" name="Google Shape;254;p51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2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57" name="Google Shape;257;p52"/>
          <p:cNvSpPr txBox="1"/>
          <p:nvPr>
            <p:ph idx="1" type="body"/>
          </p:nvPr>
        </p:nvSpPr>
        <p:spPr>
          <a:xfrm rot="5400000">
            <a:off x="3832950" y="-1623149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258" name="Google Shape;258;p52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59" name="Google Shape;259;p52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60" name="Google Shape;260;p52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3"/>
          <p:cNvSpPr txBox="1"/>
          <p:nvPr>
            <p:ph type="title"/>
          </p:nvPr>
        </p:nvSpPr>
        <p:spPr>
          <a:xfrm rot="5400000">
            <a:off x="7285050" y="1828789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63" name="Google Shape;263;p53"/>
          <p:cNvSpPr txBox="1"/>
          <p:nvPr>
            <p:ph idx="1" type="body"/>
          </p:nvPr>
        </p:nvSpPr>
        <p:spPr>
          <a:xfrm rot="5400000">
            <a:off x="1697000" y="-812861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indent="-381000" lvl="2" marL="1371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indent="-381000" lvl="4" marL="22860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indent="-381000" lvl="5" marL="2743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264" name="Google Shape;264;p53"/>
          <p:cNvSpPr txBox="1"/>
          <p:nvPr>
            <p:ph idx="10" type="dt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65" name="Google Shape;265;p53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/>
        </p:txBody>
      </p:sp>
      <p:sp>
        <p:nvSpPr>
          <p:cNvPr id="266" name="Google Shape;266;p53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304800" y="896815"/>
            <a:ext cx="11582400" cy="484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  <a:defRPr sz="20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000"/>
              <a:buFont typeface="Arial"/>
              <a:buNone/>
              <a:defRPr sz="20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04803" y="1028700"/>
            <a:ext cx="5499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413499" y="1028700"/>
            <a:ext cx="5473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304799" y="1028700"/>
            <a:ext cx="54991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304801" y="1852612"/>
            <a:ext cx="5499099" cy="4319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6413503" y="1028700"/>
            <a:ext cx="5473700" cy="823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6413503" y="1871662"/>
            <a:ext cx="5473700" cy="4300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304800" y="1852612"/>
            <a:ext cx="5499101" cy="0"/>
          </a:xfrm>
          <a:prstGeom prst="straightConnector1">
            <a:avLst/>
          </a:prstGeom>
          <a:noFill/>
          <a:ln cap="rnd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6413503" y="1852612"/>
            <a:ext cx="5473700" cy="0"/>
          </a:xfrm>
          <a:prstGeom prst="straightConnector1">
            <a:avLst/>
          </a:prstGeom>
          <a:noFill/>
          <a:ln cap="rnd" cmpd="sng" w="127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>
  <p:cSld name="Content with 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6096000" y="1028700"/>
            <a:ext cx="5791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175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6" name="Google Shape;56;p10"/>
          <p:cNvSpPr txBox="1"/>
          <p:nvPr>
            <p:ph idx="2" type="body"/>
          </p:nvPr>
        </p:nvSpPr>
        <p:spPr>
          <a:xfrm>
            <a:off x="304800" y="1028700"/>
            <a:ext cx="5499101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2000"/>
              <a:buNone/>
              <a:defRPr sz="20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0031" y="6374574"/>
            <a:ext cx="1545572" cy="2994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304800" y="1028701"/>
            <a:ext cx="11582400" cy="4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cxnSp>
        <p:nvCxnSpPr>
          <p:cNvPr id="14" name="Google Shape;14;p1"/>
          <p:cNvCxnSpPr/>
          <p:nvPr/>
        </p:nvCxnSpPr>
        <p:spPr>
          <a:xfrm>
            <a:off x="0" y="800100"/>
            <a:ext cx="8559800" cy="0"/>
          </a:xfrm>
          <a:prstGeom prst="straightConnector1">
            <a:avLst/>
          </a:prstGeom>
          <a:noFill/>
          <a:ln cap="rnd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" name="Google Shape;15;p1"/>
          <p:cNvCxnSpPr/>
          <p:nvPr/>
        </p:nvCxnSpPr>
        <p:spPr>
          <a:xfrm>
            <a:off x="10141711" y="800100"/>
            <a:ext cx="190500" cy="0"/>
          </a:xfrm>
          <a:prstGeom prst="straightConnector1">
            <a:avLst/>
          </a:prstGeom>
          <a:noFill/>
          <a:ln cap="rnd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" name="Google Shape;16;p1"/>
          <p:cNvCxnSpPr/>
          <p:nvPr/>
        </p:nvCxnSpPr>
        <p:spPr>
          <a:xfrm>
            <a:off x="11173843" y="800100"/>
            <a:ext cx="622300" cy="0"/>
          </a:xfrm>
          <a:prstGeom prst="straightConnector1">
            <a:avLst/>
          </a:prstGeom>
          <a:noFill/>
          <a:ln cap="rnd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" name="Google Shape;17;p1"/>
          <p:cNvCxnSpPr/>
          <p:nvPr/>
        </p:nvCxnSpPr>
        <p:spPr>
          <a:xfrm>
            <a:off x="11887443" y="800100"/>
            <a:ext cx="190500" cy="0"/>
          </a:xfrm>
          <a:prstGeom prst="straightConnector1">
            <a:avLst/>
          </a:prstGeom>
          <a:noFill/>
          <a:ln cap="rnd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" name="Google Shape;18;p1"/>
          <p:cNvCxnSpPr/>
          <p:nvPr/>
        </p:nvCxnSpPr>
        <p:spPr>
          <a:xfrm>
            <a:off x="10441879" y="800100"/>
            <a:ext cx="622300" cy="0"/>
          </a:xfrm>
          <a:prstGeom prst="straightConnector1">
            <a:avLst/>
          </a:prstGeom>
          <a:noFill/>
          <a:ln cap="rnd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" name="Google Shape;19;p1"/>
          <p:cNvCxnSpPr/>
          <p:nvPr/>
        </p:nvCxnSpPr>
        <p:spPr>
          <a:xfrm>
            <a:off x="8695433" y="800100"/>
            <a:ext cx="1336615" cy="0"/>
          </a:xfrm>
          <a:prstGeom prst="straightConnector1">
            <a:avLst/>
          </a:prstGeom>
          <a:noFill/>
          <a:ln cap="rnd" cmpd="sng" w="254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" name="Google Shape;20;p1"/>
          <p:cNvCxnSpPr/>
          <p:nvPr/>
        </p:nvCxnSpPr>
        <p:spPr>
          <a:xfrm rot="10800000">
            <a:off x="11521871" y="6430645"/>
            <a:ext cx="0" cy="182880"/>
          </a:xfrm>
          <a:prstGeom prst="straightConnector1">
            <a:avLst/>
          </a:prstGeom>
          <a:noFill/>
          <a:ln cap="rnd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" name="Google Shape;21;p1"/>
          <p:cNvSpPr txBox="1"/>
          <p:nvPr/>
        </p:nvSpPr>
        <p:spPr>
          <a:xfrm>
            <a:off x="11336052" y="6391680"/>
            <a:ext cx="6813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1200" u="none" cap="none" strike="noStrike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" name="Google Shape;22;p1"/>
          <p:cNvSpPr txBox="1"/>
          <p:nvPr/>
        </p:nvSpPr>
        <p:spPr>
          <a:xfrm>
            <a:off x="9738293" y="6392476"/>
            <a:ext cx="17640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144">
          <p15:clr>
            <a:srgbClr val="F26B43"/>
          </p15:clr>
        </p15:guide>
        <p15:guide id="6" orient="horz" pos="4176">
          <p15:clr>
            <a:srgbClr val="F26B43"/>
          </p15:clr>
        </p15:guide>
        <p15:guide id="7" orient="horz" pos="4032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orient="horz" pos="648">
          <p15:clr>
            <a:srgbClr val="F26B43"/>
          </p15:clr>
        </p15:guide>
        <p15:guide id="10" pos="4010">
          <p15:clr>
            <a:srgbClr val="F26B43"/>
          </p15:clr>
        </p15:guide>
        <p15:guide id="11" pos="3666">
          <p15:clr>
            <a:srgbClr val="F26B43"/>
          </p15:clr>
        </p15:guide>
        <p15:guide id="12" orient="horz" pos="37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04801" y="2"/>
            <a:ext cx="11582400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04800" y="1028700"/>
            <a:ext cx="11582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71" name="Google Shape;71;p14"/>
          <p:cNvSpPr txBox="1"/>
          <p:nvPr/>
        </p:nvSpPr>
        <p:spPr>
          <a:xfrm>
            <a:off x="11336052" y="6391680"/>
            <a:ext cx="6813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b="0" i="0" sz="1200" u="none" cap="none" strike="noStrike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2" name="Google Shape;72;p14"/>
          <p:cNvCxnSpPr/>
          <p:nvPr/>
        </p:nvCxnSpPr>
        <p:spPr>
          <a:xfrm>
            <a:off x="0" y="800100"/>
            <a:ext cx="8559800" cy="0"/>
          </a:xfrm>
          <a:prstGeom prst="straightConnector1">
            <a:avLst/>
          </a:prstGeom>
          <a:noFill/>
          <a:ln cap="rnd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3" name="Google Shape;73;p14"/>
          <p:cNvCxnSpPr/>
          <p:nvPr/>
        </p:nvCxnSpPr>
        <p:spPr>
          <a:xfrm>
            <a:off x="10141710" y="800100"/>
            <a:ext cx="190500" cy="0"/>
          </a:xfrm>
          <a:prstGeom prst="straightConnector1">
            <a:avLst/>
          </a:prstGeom>
          <a:noFill/>
          <a:ln cap="rnd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4" name="Google Shape;74;p14"/>
          <p:cNvCxnSpPr/>
          <p:nvPr/>
        </p:nvCxnSpPr>
        <p:spPr>
          <a:xfrm>
            <a:off x="11173843" y="800100"/>
            <a:ext cx="622300" cy="0"/>
          </a:xfrm>
          <a:prstGeom prst="straightConnector1">
            <a:avLst/>
          </a:prstGeom>
          <a:noFill/>
          <a:ln cap="rnd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5" name="Google Shape;75;p14"/>
          <p:cNvCxnSpPr/>
          <p:nvPr/>
        </p:nvCxnSpPr>
        <p:spPr>
          <a:xfrm>
            <a:off x="11887441" y="800100"/>
            <a:ext cx="190500" cy="0"/>
          </a:xfrm>
          <a:prstGeom prst="straightConnector1">
            <a:avLst/>
          </a:prstGeom>
          <a:noFill/>
          <a:ln cap="rnd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" name="Google Shape;76;p14"/>
          <p:cNvCxnSpPr/>
          <p:nvPr/>
        </p:nvCxnSpPr>
        <p:spPr>
          <a:xfrm>
            <a:off x="10441877" y="800100"/>
            <a:ext cx="622300" cy="0"/>
          </a:xfrm>
          <a:prstGeom prst="straightConnector1">
            <a:avLst/>
          </a:prstGeom>
          <a:noFill/>
          <a:ln cap="rnd" cmpd="sng" w="254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" name="Google Shape;77;p14"/>
          <p:cNvCxnSpPr/>
          <p:nvPr/>
        </p:nvCxnSpPr>
        <p:spPr>
          <a:xfrm>
            <a:off x="8695429" y="800100"/>
            <a:ext cx="1336615" cy="0"/>
          </a:xfrm>
          <a:prstGeom prst="straightConnector1">
            <a:avLst/>
          </a:prstGeom>
          <a:noFill/>
          <a:ln cap="rnd" cmpd="sng" w="254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14"/>
          <p:cNvSpPr txBox="1"/>
          <p:nvPr/>
        </p:nvSpPr>
        <p:spPr>
          <a:xfrm>
            <a:off x="9738293" y="6392476"/>
            <a:ext cx="17640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</a:t>
            </a:r>
            <a:endParaRPr/>
          </a:p>
        </p:txBody>
      </p:sp>
      <p:cxnSp>
        <p:nvCxnSpPr>
          <p:cNvPr id="79" name="Google Shape;79;p14"/>
          <p:cNvCxnSpPr/>
          <p:nvPr/>
        </p:nvCxnSpPr>
        <p:spPr>
          <a:xfrm rot="10800000">
            <a:off x="11521871" y="6430645"/>
            <a:ext cx="0" cy="182880"/>
          </a:xfrm>
          <a:prstGeom prst="straightConnector1">
            <a:avLst/>
          </a:prstGeom>
          <a:noFill/>
          <a:ln cap="rnd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80" name="Google Shape;80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0031" y="6374574"/>
            <a:ext cx="1545572" cy="29942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pos="19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144">
          <p15:clr>
            <a:srgbClr val="F26B43"/>
          </p15:clr>
        </p15:guide>
        <p15:guide id="6" orient="horz" pos="4176">
          <p15:clr>
            <a:srgbClr val="F26B43"/>
          </p15:clr>
        </p15:guide>
        <p15:guide id="7" orient="horz" pos="4032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orient="horz" pos="648">
          <p15:clr>
            <a:srgbClr val="F26B43"/>
          </p15:clr>
        </p15:guide>
        <p15:guide id="10" pos="3030">
          <p15:clr>
            <a:srgbClr val="F26B43"/>
          </p15:clr>
        </p15:guide>
        <p15:guide id="11" pos="2742">
          <p15:clr>
            <a:srgbClr val="F26B43"/>
          </p15:clr>
        </p15:guide>
        <p15:guide id="12" pos="748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2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50031" y="6374573"/>
            <a:ext cx="1545569" cy="2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>
            <p:ph type="title"/>
          </p:nvPr>
        </p:nvSpPr>
        <p:spPr>
          <a:xfrm>
            <a:off x="304800" y="7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586F"/>
              </a:buClr>
              <a:buSzPts val="2800"/>
              <a:buFont typeface="Roboto"/>
              <a:buNone/>
              <a:defRPr b="0" i="0" sz="2800" u="none" cap="none" strike="noStrike">
                <a:solidFill>
                  <a:srgbClr val="17586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37" name="Google Shape;137;p28"/>
          <p:cNvSpPr txBox="1"/>
          <p:nvPr>
            <p:ph idx="1" type="body"/>
          </p:nvPr>
        </p:nvSpPr>
        <p:spPr>
          <a:xfrm>
            <a:off x="304800" y="1028700"/>
            <a:ext cx="11582400" cy="49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F3B4A"/>
              </a:buClr>
              <a:buSzPts val="2000"/>
              <a:buFont typeface="Arial"/>
              <a:buChar char="●"/>
              <a:defRPr b="0" i="0" sz="20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0F3B4A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262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262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263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263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2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8" name="Google Shape;138;p28"/>
          <p:cNvCxnSpPr/>
          <p:nvPr/>
        </p:nvCxnSpPr>
        <p:spPr>
          <a:xfrm>
            <a:off x="0" y="800100"/>
            <a:ext cx="8559900" cy="0"/>
          </a:xfrm>
          <a:prstGeom prst="straightConnector1">
            <a:avLst/>
          </a:prstGeom>
          <a:noFill/>
          <a:ln cap="rnd" cmpd="sng" w="254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39" name="Google Shape;139;p28"/>
          <p:cNvCxnSpPr/>
          <p:nvPr/>
        </p:nvCxnSpPr>
        <p:spPr>
          <a:xfrm>
            <a:off x="10141710" y="800100"/>
            <a:ext cx="190500" cy="0"/>
          </a:xfrm>
          <a:prstGeom prst="straightConnector1">
            <a:avLst/>
          </a:prstGeom>
          <a:noFill/>
          <a:ln cap="rnd" cmpd="sng" w="254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0" name="Google Shape;140;p28"/>
          <p:cNvCxnSpPr/>
          <p:nvPr/>
        </p:nvCxnSpPr>
        <p:spPr>
          <a:xfrm>
            <a:off x="11173842" y="800100"/>
            <a:ext cx="622200" cy="0"/>
          </a:xfrm>
          <a:prstGeom prst="straightConnector1">
            <a:avLst/>
          </a:prstGeom>
          <a:noFill/>
          <a:ln cap="rnd" cmpd="sng" w="254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1" name="Google Shape;141;p28"/>
          <p:cNvCxnSpPr/>
          <p:nvPr/>
        </p:nvCxnSpPr>
        <p:spPr>
          <a:xfrm>
            <a:off x="11887442" y="800100"/>
            <a:ext cx="190500" cy="0"/>
          </a:xfrm>
          <a:prstGeom prst="straightConnector1">
            <a:avLst/>
          </a:prstGeom>
          <a:noFill/>
          <a:ln cap="rnd" cmpd="sng" w="25400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2" name="Google Shape;142;p28"/>
          <p:cNvCxnSpPr/>
          <p:nvPr/>
        </p:nvCxnSpPr>
        <p:spPr>
          <a:xfrm>
            <a:off x="10441878" y="800100"/>
            <a:ext cx="622200" cy="0"/>
          </a:xfrm>
          <a:prstGeom prst="straightConnector1">
            <a:avLst/>
          </a:prstGeom>
          <a:noFill/>
          <a:ln cap="rnd" cmpd="sng" w="25400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3" name="Google Shape;143;p28"/>
          <p:cNvCxnSpPr/>
          <p:nvPr/>
        </p:nvCxnSpPr>
        <p:spPr>
          <a:xfrm>
            <a:off x="8695432" y="800100"/>
            <a:ext cx="1336500" cy="0"/>
          </a:xfrm>
          <a:prstGeom prst="straightConnector1">
            <a:avLst/>
          </a:prstGeom>
          <a:noFill/>
          <a:ln cap="rnd" cmpd="sng" w="2540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44" name="Google Shape;144;p28"/>
          <p:cNvCxnSpPr/>
          <p:nvPr/>
        </p:nvCxnSpPr>
        <p:spPr>
          <a:xfrm rot="10800000">
            <a:off x="11521871" y="6430524"/>
            <a:ext cx="0" cy="183000"/>
          </a:xfrm>
          <a:prstGeom prst="straightConnector1">
            <a:avLst/>
          </a:prstGeom>
          <a:noFill/>
          <a:ln cap="rnd" cmpd="sng" w="127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45" name="Google Shape;145;p28"/>
          <p:cNvSpPr txBox="1"/>
          <p:nvPr/>
        </p:nvSpPr>
        <p:spPr>
          <a:xfrm>
            <a:off x="11336052" y="6391680"/>
            <a:ext cx="681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"/>
              <a:buFont typeface="Roboto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b="0" i="0" sz="12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>
            <a:alpha val="0"/>
          </a:scheme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1"/>
          <p:cNvSpPr txBox="1"/>
          <p:nvPr>
            <p:ph type="title"/>
          </p:nvPr>
        </p:nvSpPr>
        <p:spPr>
          <a:xfrm>
            <a:off x="609600" y="274639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Arial"/>
              <a:buNone/>
              <a:defRPr b="0" i="0" sz="5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900"/>
              <a:buNone/>
              <a:defRPr sz="2400"/>
            </a:lvl9pPr>
          </a:lstStyle>
          <a:p/>
        </p:txBody>
      </p:sp>
      <p:sp>
        <p:nvSpPr>
          <p:cNvPr id="193" name="Google Shape;193;p41"/>
          <p:cNvSpPr txBox="1"/>
          <p:nvPr>
            <p:ph idx="1" type="body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>
            <a:lvl1pPr indent="-501650" lvl="0" marL="4572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Arial"/>
              <a:buChar char="•"/>
              <a:defRPr b="0" i="0" sz="4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63550" lvl="1" marL="914400" marR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Char char="–"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318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–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»"/>
              <a:defRPr b="0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00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1" i="0" sz="27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4000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1" i="0" sz="27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4000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1" i="0" sz="27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400050" lvl="8" marL="41148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1" i="0" sz="27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4" name="Google Shape;194;p41"/>
          <p:cNvSpPr txBox="1"/>
          <p:nvPr>
            <p:ph idx="11" type="ftr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0" i="0" sz="1600" u="none" cap="none" strike="noStrike">
                <a:solidFill>
                  <a:srgbClr val="9795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900"/>
              <a:buNone/>
              <a:defRPr b="1" i="0" sz="24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95" name="Google Shape;195;p41"/>
          <p:cNvSpPr txBox="1"/>
          <p:nvPr>
            <p:ph idx="12" type="sldNum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59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59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59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59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59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59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59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59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59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6" name="Google Shape;196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09985" y="6429680"/>
            <a:ext cx="1145745" cy="21846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ohinish@confluent.io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2.jpg"/><Relationship Id="rId7" Type="http://schemas.openxmlformats.org/officeDocument/2006/relationships/image" Target="../media/image14.jpg"/><Relationship Id="rId8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20.jpg"/><Relationship Id="rId5" Type="http://schemas.openxmlformats.org/officeDocument/2006/relationships/image" Target="../media/image24.jpg"/><Relationship Id="rId6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22.png"/><Relationship Id="rId13" Type="http://schemas.openxmlformats.org/officeDocument/2006/relationships/image" Target="../media/image27.png"/><Relationship Id="rId1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8.png"/><Relationship Id="rId15" Type="http://schemas.openxmlformats.org/officeDocument/2006/relationships/image" Target="../media/image36.jpg"/><Relationship Id="rId14" Type="http://schemas.openxmlformats.org/officeDocument/2006/relationships/image" Target="../media/image35.png"/><Relationship Id="rId17" Type="http://schemas.openxmlformats.org/officeDocument/2006/relationships/image" Target="../media/image30.png"/><Relationship Id="rId16" Type="http://schemas.openxmlformats.org/officeDocument/2006/relationships/image" Target="../media/image32.png"/><Relationship Id="rId5" Type="http://schemas.openxmlformats.org/officeDocument/2006/relationships/image" Target="../media/image1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mohinish@confluent.io" TargetMode="External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4"/>
          <p:cNvSpPr txBox="1"/>
          <p:nvPr>
            <p:ph type="ctrTitle"/>
          </p:nvPr>
        </p:nvSpPr>
        <p:spPr>
          <a:xfrm>
            <a:off x="6096000" y="1872053"/>
            <a:ext cx="5791200" cy="14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Roboto Light"/>
              <a:buNone/>
            </a:pPr>
            <a:r>
              <a:rPr lang="en-US"/>
              <a:t>Leveraging Microservices &amp; Kafka to Scale Developer Productivity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600"/>
              <a:buFont typeface="Roboto Light"/>
              <a:buNone/>
            </a:pPr>
            <a:r>
              <a:t/>
            </a:r>
            <a:endParaRPr/>
          </a:p>
        </p:txBody>
      </p:sp>
      <p:sp>
        <p:nvSpPr>
          <p:cNvPr id="272" name="Google Shape;272;p54"/>
          <p:cNvSpPr txBox="1"/>
          <p:nvPr>
            <p:ph idx="1" type="subTitle"/>
          </p:nvPr>
        </p:nvSpPr>
        <p:spPr>
          <a:xfrm>
            <a:off x="6096000" y="3549975"/>
            <a:ext cx="57912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Mohinish Shaikh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mohinish@confluent.io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         </a:t>
            </a:r>
            <a:r>
              <a:rPr lang="en-US"/>
              <a:t>@</a:t>
            </a:r>
            <a:r>
              <a:rPr lang="en-US"/>
              <a:t>mohinishbasha</a:t>
            </a:r>
            <a:endParaRPr>
              <a:solidFill>
                <a:srgbClr val="0F3B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900" y="5206350"/>
            <a:ext cx="1582526" cy="158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0105" y="4198575"/>
            <a:ext cx="304289" cy="2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525" y="4198575"/>
            <a:ext cx="293800" cy="2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3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3"/>
          <p:cNvSpPr txBox="1"/>
          <p:nvPr/>
        </p:nvSpPr>
        <p:spPr>
          <a:xfrm>
            <a:off x="1466850" y="1485900"/>
            <a:ext cx="10629900" cy="40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8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products expansion ..</a:t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8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lob ..</a:t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8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complementary services ..</a:t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8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bigger markets ..</a:t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8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partners ..</a:t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8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community ..</a:t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8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compliance ..</a:t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8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laws ..</a:t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8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geography ..</a:t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8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languages ..</a:t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8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culture .. </a:t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sz="38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64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64"/>
          <p:cNvSpPr txBox="1"/>
          <p:nvPr/>
        </p:nvSpPr>
        <p:spPr>
          <a:xfrm>
            <a:off x="2989800" y="120875"/>
            <a:ext cx="8469900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sales ..</a:t>
            </a:r>
            <a:endParaRPr b="1" sz="3600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promises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stuff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to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customers ….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Developer Productivity ..</a:t>
            </a:r>
            <a:endParaRPr b="1" sz="3600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helps the ..</a:t>
            </a:r>
            <a:b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organization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Deliver </a:t>
            </a: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with</a:t>
            </a:r>
            <a:r>
              <a:rPr b="1" lang="en-US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speed</a:t>
            </a:r>
            <a:endParaRPr sz="6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65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65"/>
          <p:cNvSpPr txBox="1"/>
          <p:nvPr/>
        </p:nvSpPr>
        <p:spPr>
          <a:xfrm>
            <a:off x="1544500" y="4092800"/>
            <a:ext cx="106299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0" i="0" lang="en-US" sz="6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nasa </a:t>
            </a:r>
            <a:r>
              <a:rPr b="1" lang="en-US" sz="6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helios 2</a:t>
            </a:r>
            <a:r>
              <a:rPr b="0" i="0" lang="en-US" sz="60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set a record </a:t>
            </a:r>
            <a:r>
              <a:rPr b="1" lang="en-US" sz="6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speed</a:t>
            </a: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of 157078 mph in </a:t>
            </a:r>
            <a:r>
              <a:rPr b="1" lang="en-US" sz="6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1976</a:t>
            </a:r>
            <a:endParaRPr/>
          </a:p>
        </p:txBody>
      </p:sp>
      <p:pic>
        <p:nvPicPr>
          <p:cNvPr id="367" name="Google Shape;36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2650" y="152400"/>
            <a:ext cx="3047725" cy="37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6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50" y="3752925"/>
            <a:ext cx="3543424" cy="22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0412" y="236850"/>
            <a:ext cx="3737138" cy="24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6"/>
          <p:cNvPicPr preferRelativeResize="0"/>
          <p:nvPr/>
        </p:nvPicPr>
        <p:blipFill rotWithShape="1">
          <a:blip r:embed="rId6">
            <a:alphaModFix/>
          </a:blip>
          <a:srcRect b="0" l="12816" r="0" t="0"/>
          <a:stretch/>
        </p:blipFill>
        <p:spPr>
          <a:xfrm>
            <a:off x="8200400" y="3837050"/>
            <a:ext cx="3737150" cy="24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4387" y="2384675"/>
            <a:ext cx="2943225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1625" y="236850"/>
            <a:ext cx="3639950" cy="22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67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7"/>
          <p:cNvSpPr txBox="1"/>
          <p:nvPr/>
        </p:nvSpPr>
        <p:spPr>
          <a:xfrm>
            <a:off x="781050" y="2490450"/>
            <a:ext cx="106299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cohesive</a:t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hyperconverged</a:t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self serviced</a:t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self aware</a:t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agonistic</a:t>
            </a:r>
            <a:b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pluggable</a:t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0" i="0" lang="en-US" sz="40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4000"/>
          </a:p>
        </p:txBody>
      </p:sp>
      <p:pic>
        <p:nvPicPr>
          <p:cNvPr id="384" name="Google Shape;38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4450" y="152400"/>
            <a:ext cx="4930175" cy="27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68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68"/>
          <p:cNvSpPr txBox="1"/>
          <p:nvPr/>
        </p:nvSpPr>
        <p:spPr>
          <a:xfrm>
            <a:off x="781050" y="646950"/>
            <a:ext cx="106299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as organizations grow over time things become </a:t>
            </a:r>
            <a:br>
              <a:rPr b="0" i="0" lang="en-US" sz="6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-US" sz="6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monolithic</a:t>
            </a:r>
            <a:r>
              <a:rPr lang="en-US" sz="6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in nature &amp; </a:t>
            </a:r>
            <a:r>
              <a:rPr b="1" lang="en-US" sz="6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silo’d</a:t>
            </a:r>
            <a:endParaRPr/>
          </a:p>
        </p:txBody>
      </p:sp>
      <p:pic>
        <p:nvPicPr>
          <p:cNvPr id="391" name="Google Shape;39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7875" y="3227525"/>
            <a:ext cx="2781800" cy="307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nline Talk Series - 33.png" id="397" name="Google Shape;39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5031" y="0"/>
            <a:ext cx="9143997" cy="6857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125" y="348500"/>
            <a:ext cx="8690250" cy="579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71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71"/>
          <p:cNvSpPr txBox="1"/>
          <p:nvPr/>
        </p:nvSpPr>
        <p:spPr>
          <a:xfrm>
            <a:off x="781050" y="1796025"/>
            <a:ext cx="106299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building a </a:t>
            </a:r>
            <a:r>
              <a:rPr b="1" lang="en-US" sz="6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productivity </a:t>
            </a: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platform that scales while avoiding </a:t>
            </a:r>
            <a:r>
              <a:rPr b="1" lang="en-US" sz="6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monolithic </a:t>
            </a: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traps &amp; technical debt is the </a:t>
            </a:r>
            <a:r>
              <a:rPr b="1" lang="en-US" sz="6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challenge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72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4950" y="991350"/>
            <a:ext cx="7526525" cy="501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55"/>
          <p:cNvPicPr preferRelativeResize="0"/>
          <p:nvPr/>
        </p:nvPicPr>
        <p:blipFill rotWithShape="1">
          <a:blip r:embed="rId3">
            <a:alphaModFix amt="9000"/>
          </a:blip>
          <a:srcRect b="19586" l="31614" r="28883" t="18273"/>
          <a:stretch/>
        </p:blipFill>
        <p:spPr>
          <a:xfrm>
            <a:off x="90349" y="888999"/>
            <a:ext cx="3213101" cy="5054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55"/>
          <p:cNvSpPr txBox="1"/>
          <p:nvPr/>
        </p:nvSpPr>
        <p:spPr>
          <a:xfrm>
            <a:off x="1543050" y="1485900"/>
            <a:ext cx="10629900" cy="39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Next ..</a:t>
            </a:r>
            <a:endParaRPr sz="6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0" i="0" lang="en-US" sz="6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-US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Microservices</a:t>
            </a:r>
            <a:endParaRPr b="1" sz="6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Kafka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3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74" y="260825"/>
            <a:ext cx="5715000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849" y="4105275"/>
            <a:ext cx="3467101" cy="260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5350" y="4105275"/>
            <a:ext cx="3436363" cy="26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74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9925" y="879975"/>
            <a:ext cx="708128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5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75"/>
          <p:cNvSpPr txBox="1"/>
          <p:nvPr/>
        </p:nvSpPr>
        <p:spPr>
          <a:xfrm>
            <a:off x="781050" y="499950"/>
            <a:ext cx="10629900" cy="60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3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pipelines</a:t>
            </a:r>
            <a:r>
              <a:rPr b="1" lang="en-US" sz="35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5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5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containerize tooling ..</a:t>
            </a:r>
            <a:br>
              <a:rPr lang="en-US" sz="35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5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source code analysis ..</a:t>
            </a:r>
            <a:endParaRPr sz="35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5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unit, functional, perf tests ..</a:t>
            </a:r>
            <a:endParaRPr sz="35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5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builds, releases, packaging ..</a:t>
            </a:r>
            <a:endParaRPr sz="35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5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deployments, infrastructure ..</a:t>
            </a:r>
            <a:endParaRPr sz="35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5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automated ..</a:t>
            </a:r>
            <a:endParaRPr sz="35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5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repeatable ..</a:t>
            </a:r>
            <a:endParaRPr sz="35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5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de-coupled ..</a:t>
            </a:r>
            <a:endParaRPr sz="35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5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systems ..</a:t>
            </a:r>
            <a:endParaRPr sz="35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35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services</a:t>
            </a:r>
            <a:r>
              <a:rPr lang="en-US" sz="35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..</a:t>
            </a:r>
            <a:endParaRPr sz="35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sz="35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76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6"/>
          <p:cNvSpPr txBox="1"/>
          <p:nvPr/>
        </p:nvSpPr>
        <p:spPr>
          <a:xfrm>
            <a:off x="781050" y="2490450"/>
            <a:ext cx="106299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cohesive</a:t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hyperconverged</a:t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self serviced</a:t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self aware</a:t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agonistic</a:t>
            </a:r>
            <a:b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pluggable</a:t>
            </a:r>
            <a:endParaRPr b="1" sz="4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6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2" name="Google Shape;44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4450" y="152400"/>
            <a:ext cx="4930175" cy="27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77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77"/>
          <p:cNvSpPr txBox="1"/>
          <p:nvPr/>
        </p:nvSpPr>
        <p:spPr>
          <a:xfrm>
            <a:off x="781050" y="1876625"/>
            <a:ext cx="10629900" cy="29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Learn, adapter, evolve using</a:t>
            </a:r>
            <a:br>
              <a:rPr b="0" i="0" lang="en-US" sz="6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0" i="0" lang="en-US" sz="6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b="1" lang="en-US" sz="6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productivity intelligence </a:t>
            </a:r>
            <a:r>
              <a:rPr b="0" i="0" lang="en-US" sz="6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system.</a:t>
            </a:r>
            <a:endParaRPr sz="6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8"/>
          <p:cNvSpPr/>
          <p:nvPr/>
        </p:nvSpPr>
        <p:spPr>
          <a:xfrm>
            <a:off x="2362200" y="876300"/>
            <a:ext cx="3513600" cy="4914900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Mgmt. Infrastructure</a:t>
            </a:r>
            <a:endParaRPr b="1" sz="1800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78"/>
          <p:cNvSpPr txBox="1"/>
          <p:nvPr>
            <p:ph type="title"/>
          </p:nvPr>
        </p:nvSpPr>
        <p:spPr>
          <a:xfrm>
            <a:off x="304800" y="8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"/>
              <a:buNone/>
            </a:pPr>
            <a:r>
              <a:rPr b="1" lang="en-U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Productivity platform</a:t>
            </a:r>
            <a:endParaRPr/>
          </a:p>
        </p:txBody>
      </p:sp>
      <p:grpSp>
        <p:nvGrpSpPr>
          <p:cNvPr id="455" name="Google Shape;455;p78"/>
          <p:cNvGrpSpPr/>
          <p:nvPr/>
        </p:nvGrpSpPr>
        <p:grpSpPr>
          <a:xfrm>
            <a:off x="4672232" y="1441330"/>
            <a:ext cx="789852" cy="962290"/>
            <a:chOff x="4210317" y="1572734"/>
            <a:chExt cx="956700" cy="1165565"/>
          </a:xfrm>
        </p:grpSpPr>
        <p:grpSp>
          <p:nvGrpSpPr>
            <p:cNvPr id="456" name="Google Shape;456;p78"/>
            <p:cNvGrpSpPr/>
            <p:nvPr/>
          </p:nvGrpSpPr>
          <p:grpSpPr>
            <a:xfrm>
              <a:off x="4407281" y="1572734"/>
              <a:ext cx="562927" cy="643585"/>
              <a:chOff x="-2" y="1"/>
              <a:chExt cx="835" cy="955"/>
            </a:xfrm>
          </p:grpSpPr>
          <p:sp>
            <p:nvSpPr>
              <p:cNvPr id="457" name="Google Shape;457;p78"/>
              <p:cNvSpPr/>
              <p:nvPr/>
            </p:nvSpPr>
            <p:spPr>
              <a:xfrm>
                <a:off x="-2" y="1"/>
                <a:ext cx="835" cy="955"/>
              </a:xfrm>
              <a:custGeom>
                <a:rect b="b" l="l" r="r" t="t"/>
                <a:pathLst>
                  <a:path extrusionOk="0" h="506" w="442">
                    <a:moveTo>
                      <a:pt x="221" y="0"/>
                    </a:moveTo>
                    <a:cubicBezTo>
                      <a:pt x="114" y="0"/>
                      <a:pt x="0" y="32"/>
                      <a:pt x="0" y="1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74"/>
                      <a:pt x="114" y="506"/>
                      <a:pt x="221" y="506"/>
                    </a:cubicBezTo>
                    <a:cubicBezTo>
                      <a:pt x="328" y="506"/>
                      <a:pt x="442" y="474"/>
                      <a:pt x="442" y="403"/>
                    </a:cubicBezTo>
                    <a:cubicBezTo>
                      <a:pt x="442" y="103"/>
                      <a:pt x="442" y="103"/>
                      <a:pt x="442" y="103"/>
                    </a:cubicBezTo>
                    <a:cubicBezTo>
                      <a:pt x="442" y="32"/>
                      <a:pt x="328" y="0"/>
                      <a:pt x="221" y="0"/>
                    </a:cubicBezTo>
                    <a:close/>
                    <a:moveTo>
                      <a:pt x="411" y="403"/>
                    </a:moveTo>
                    <a:cubicBezTo>
                      <a:pt x="411" y="442"/>
                      <a:pt x="326" y="474"/>
                      <a:pt x="221" y="474"/>
                    </a:cubicBezTo>
                    <a:cubicBezTo>
                      <a:pt x="116" y="474"/>
                      <a:pt x="31" y="442"/>
                      <a:pt x="31" y="403"/>
                    </a:cubicBezTo>
                    <a:cubicBezTo>
                      <a:pt x="31" y="344"/>
                      <a:pt x="31" y="344"/>
                      <a:pt x="31" y="344"/>
                    </a:cubicBezTo>
                    <a:cubicBezTo>
                      <a:pt x="64" y="378"/>
                      <a:pt x="143" y="395"/>
                      <a:pt x="221" y="395"/>
                    </a:cubicBezTo>
                    <a:cubicBezTo>
                      <a:pt x="299" y="395"/>
                      <a:pt x="378" y="378"/>
                      <a:pt x="411" y="344"/>
                    </a:cubicBezTo>
                    <a:lnTo>
                      <a:pt x="411" y="403"/>
                    </a:lnTo>
                    <a:close/>
                    <a:moveTo>
                      <a:pt x="411" y="308"/>
                    </a:moveTo>
                    <a:cubicBezTo>
                      <a:pt x="411" y="308"/>
                      <a:pt x="411" y="308"/>
                      <a:pt x="411" y="308"/>
                    </a:cubicBezTo>
                    <a:cubicBezTo>
                      <a:pt x="411" y="309"/>
                      <a:pt x="411" y="309"/>
                      <a:pt x="411" y="309"/>
                    </a:cubicBezTo>
                    <a:cubicBezTo>
                      <a:pt x="411" y="348"/>
                      <a:pt x="326" y="380"/>
                      <a:pt x="221" y="380"/>
                    </a:cubicBezTo>
                    <a:cubicBezTo>
                      <a:pt x="116" y="380"/>
                      <a:pt x="31" y="348"/>
                      <a:pt x="31" y="309"/>
                    </a:cubicBezTo>
                    <a:cubicBezTo>
                      <a:pt x="31" y="309"/>
                      <a:pt x="31" y="309"/>
                      <a:pt x="31" y="308"/>
                    </a:cubicBezTo>
                    <a:cubicBezTo>
                      <a:pt x="31" y="308"/>
                      <a:pt x="31" y="308"/>
                      <a:pt x="31" y="308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64" y="283"/>
                      <a:pt x="143" y="300"/>
                      <a:pt x="221" y="300"/>
                    </a:cubicBezTo>
                    <a:cubicBezTo>
                      <a:pt x="299" y="300"/>
                      <a:pt x="378" y="283"/>
                      <a:pt x="411" y="249"/>
                    </a:cubicBezTo>
                    <a:lnTo>
                      <a:pt x="411" y="308"/>
                    </a:lnTo>
                    <a:close/>
                    <a:moveTo>
                      <a:pt x="411" y="214"/>
                    </a:move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53"/>
                      <a:pt x="326" y="285"/>
                      <a:pt x="221" y="285"/>
                    </a:cubicBezTo>
                    <a:cubicBezTo>
                      <a:pt x="116" y="285"/>
                      <a:pt x="31" y="253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73" y="191"/>
                      <a:pt x="149" y="206"/>
                      <a:pt x="221" y="206"/>
                    </a:cubicBezTo>
                    <a:cubicBezTo>
                      <a:pt x="293" y="206"/>
                      <a:pt x="369" y="191"/>
                      <a:pt x="411" y="159"/>
                    </a:cubicBezTo>
                    <a:lnTo>
                      <a:pt x="411" y="214"/>
                    </a:lnTo>
                    <a:close/>
                    <a:moveTo>
                      <a:pt x="221" y="174"/>
                    </a:moveTo>
                    <a:cubicBezTo>
                      <a:pt x="116" y="174"/>
                      <a:pt x="31" y="142"/>
                      <a:pt x="31" y="103"/>
                    </a:cubicBezTo>
                    <a:cubicBezTo>
                      <a:pt x="31" y="64"/>
                      <a:pt x="116" y="32"/>
                      <a:pt x="221" y="32"/>
                    </a:cubicBezTo>
                    <a:cubicBezTo>
                      <a:pt x="326" y="32"/>
                      <a:pt x="411" y="64"/>
                      <a:pt x="411" y="103"/>
                    </a:cubicBezTo>
                    <a:cubicBezTo>
                      <a:pt x="411" y="142"/>
                      <a:pt x="326" y="174"/>
                      <a:pt x="221" y="1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58" name="Google Shape;458;p78"/>
              <p:cNvSpPr/>
              <p:nvPr/>
            </p:nvSpPr>
            <p:spPr>
              <a:xfrm>
                <a:off x="654" y="74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59" name="Google Shape;459;p78"/>
              <p:cNvSpPr/>
              <p:nvPr/>
            </p:nvSpPr>
            <p:spPr>
              <a:xfrm>
                <a:off x="654" y="56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60" name="Google Shape;460;p78"/>
              <p:cNvSpPr/>
              <p:nvPr/>
            </p:nvSpPr>
            <p:spPr>
              <a:xfrm>
                <a:off x="654" y="390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461" name="Google Shape;461;p78"/>
            <p:cNvSpPr txBox="1"/>
            <p:nvPr/>
          </p:nvSpPr>
          <p:spPr>
            <a:xfrm>
              <a:off x="4210317" y="2248099"/>
              <a:ext cx="9567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D5D5D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DB2</a:t>
              </a:r>
              <a:endParaRPr sz="12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462" name="Google Shape;462;p78"/>
          <p:cNvGrpSpPr/>
          <p:nvPr/>
        </p:nvGrpSpPr>
        <p:grpSpPr>
          <a:xfrm>
            <a:off x="2582042" y="2125081"/>
            <a:ext cx="789852" cy="962290"/>
            <a:chOff x="4210317" y="1572734"/>
            <a:chExt cx="956700" cy="1165565"/>
          </a:xfrm>
        </p:grpSpPr>
        <p:grpSp>
          <p:nvGrpSpPr>
            <p:cNvPr id="463" name="Google Shape;463;p78"/>
            <p:cNvGrpSpPr/>
            <p:nvPr/>
          </p:nvGrpSpPr>
          <p:grpSpPr>
            <a:xfrm>
              <a:off x="4407281" y="1572734"/>
              <a:ext cx="562927" cy="643585"/>
              <a:chOff x="-2" y="1"/>
              <a:chExt cx="835" cy="955"/>
            </a:xfrm>
          </p:grpSpPr>
          <p:sp>
            <p:nvSpPr>
              <p:cNvPr id="464" name="Google Shape;464;p78"/>
              <p:cNvSpPr/>
              <p:nvPr/>
            </p:nvSpPr>
            <p:spPr>
              <a:xfrm>
                <a:off x="-2" y="1"/>
                <a:ext cx="835" cy="955"/>
              </a:xfrm>
              <a:custGeom>
                <a:rect b="b" l="l" r="r" t="t"/>
                <a:pathLst>
                  <a:path extrusionOk="0" h="506" w="442">
                    <a:moveTo>
                      <a:pt x="221" y="0"/>
                    </a:moveTo>
                    <a:cubicBezTo>
                      <a:pt x="114" y="0"/>
                      <a:pt x="0" y="32"/>
                      <a:pt x="0" y="1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74"/>
                      <a:pt x="114" y="506"/>
                      <a:pt x="221" y="506"/>
                    </a:cubicBezTo>
                    <a:cubicBezTo>
                      <a:pt x="328" y="506"/>
                      <a:pt x="442" y="474"/>
                      <a:pt x="442" y="403"/>
                    </a:cubicBezTo>
                    <a:cubicBezTo>
                      <a:pt x="442" y="103"/>
                      <a:pt x="442" y="103"/>
                      <a:pt x="442" y="103"/>
                    </a:cubicBezTo>
                    <a:cubicBezTo>
                      <a:pt x="442" y="32"/>
                      <a:pt x="328" y="0"/>
                      <a:pt x="221" y="0"/>
                    </a:cubicBezTo>
                    <a:close/>
                    <a:moveTo>
                      <a:pt x="411" y="403"/>
                    </a:moveTo>
                    <a:cubicBezTo>
                      <a:pt x="411" y="442"/>
                      <a:pt x="326" y="474"/>
                      <a:pt x="221" y="474"/>
                    </a:cubicBezTo>
                    <a:cubicBezTo>
                      <a:pt x="116" y="474"/>
                      <a:pt x="31" y="442"/>
                      <a:pt x="31" y="403"/>
                    </a:cubicBezTo>
                    <a:cubicBezTo>
                      <a:pt x="31" y="344"/>
                      <a:pt x="31" y="344"/>
                      <a:pt x="31" y="344"/>
                    </a:cubicBezTo>
                    <a:cubicBezTo>
                      <a:pt x="64" y="378"/>
                      <a:pt x="143" y="395"/>
                      <a:pt x="221" y="395"/>
                    </a:cubicBezTo>
                    <a:cubicBezTo>
                      <a:pt x="299" y="395"/>
                      <a:pt x="378" y="378"/>
                      <a:pt x="411" y="344"/>
                    </a:cubicBezTo>
                    <a:lnTo>
                      <a:pt x="411" y="403"/>
                    </a:lnTo>
                    <a:close/>
                    <a:moveTo>
                      <a:pt x="411" y="308"/>
                    </a:moveTo>
                    <a:cubicBezTo>
                      <a:pt x="411" y="308"/>
                      <a:pt x="411" y="308"/>
                      <a:pt x="411" y="308"/>
                    </a:cubicBezTo>
                    <a:cubicBezTo>
                      <a:pt x="411" y="309"/>
                      <a:pt x="411" y="309"/>
                      <a:pt x="411" y="309"/>
                    </a:cubicBezTo>
                    <a:cubicBezTo>
                      <a:pt x="411" y="348"/>
                      <a:pt x="326" y="380"/>
                      <a:pt x="221" y="380"/>
                    </a:cubicBezTo>
                    <a:cubicBezTo>
                      <a:pt x="116" y="380"/>
                      <a:pt x="31" y="348"/>
                      <a:pt x="31" y="309"/>
                    </a:cubicBezTo>
                    <a:cubicBezTo>
                      <a:pt x="31" y="309"/>
                      <a:pt x="31" y="309"/>
                      <a:pt x="31" y="308"/>
                    </a:cubicBezTo>
                    <a:cubicBezTo>
                      <a:pt x="31" y="308"/>
                      <a:pt x="31" y="308"/>
                      <a:pt x="31" y="308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64" y="283"/>
                      <a:pt x="143" y="300"/>
                      <a:pt x="221" y="300"/>
                    </a:cubicBezTo>
                    <a:cubicBezTo>
                      <a:pt x="299" y="300"/>
                      <a:pt x="378" y="283"/>
                      <a:pt x="411" y="249"/>
                    </a:cubicBezTo>
                    <a:lnTo>
                      <a:pt x="411" y="308"/>
                    </a:lnTo>
                    <a:close/>
                    <a:moveTo>
                      <a:pt x="411" y="214"/>
                    </a:move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53"/>
                      <a:pt x="326" y="285"/>
                      <a:pt x="221" y="285"/>
                    </a:cubicBezTo>
                    <a:cubicBezTo>
                      <a:pt x="116" y="285"/>
                      <a:pt x="31" y="253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73" y="191"/>
                      <a:pt x="149" y="206"/>
                      <a:pt x="221" y="206"/>
                    </a:cubicBezTo>
                    <a:cubicBezTo>
                      <a:pt x="293" y="206"/>
                      <a:pt x="369" y="191"/>
                      <a:pt x="411" y="159"/>
                    </a:cubicBezTo>
                    <a:lnTo>
                      <a:pt x="411" y="214"/>
                    </a:lnTo>
                    <a:close/>
                    <a:moveTo>
                      <a:pt x="221" y="174"/>
                    </a:moveTo>
                    <a:cubicBezTo>
                      <a:pt x="116" y="174"/>
                      <a:pt x="31" y="142"/>
                      <a:pt x="31" y="103"/>
                    </a:cubicBezTo>
                    <a:cubicBezTo>
                      <a:pt x="31" y="64"/>
                      <a:pt x="116" y="32"/>
                      <a:pt x="221" y="32"/>
                    </a:cubicBezTo>
                    <a:cubicBezTo>
                      <a:pt x="326" y="32"/>
                      <a:pt x="411" y="64"/>
                      <a:pt x="411" y="103"/>
                    </a:cubicBezTo>
                    <a:cubicBezTo>
                      <a:pt x="411" y="142"/>
                      <a:pt x="326" y="174"/>
                      <a:pt x="221" y="1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65" name="Google Shape;465;p78"/>
              <p:cNvSpPr/>
              <p:nvPr/>
            </p:nvSpPr>
            <p:spPr>
              <a:xfrm>
                <a:off x="654" y="74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66" name="Google Shape;466;p78"/>
              <p:cNvSpPr/>
              <p:nvPr/>
            </p:nvSpPr>
            <p:spPr>
              <a:xfrm>
                <a:off x="654" y="56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67" name="Google Shape;467;p78"/>
              <p:cNvSpPr/>
              <p:nvPr/>
            </p:nvSpPr>
            <p:spPr>
              <a:xfrm>
                <a:off x="654" y="390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468" name="Google Shape;468;p78"/>
            <p:cNvSpPr txBox="1"/>
            <p:nvPr/>
          </p:nvSpPr>
          <p:spPr>
            <a:xfrm>
              <a:off x="4210317" y="2248099"/>
              <a:ext cx="9567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D5D5D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DB1</a:t>
              </a:r>
              <a:endParaRPr sz="12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469" name="Google Shape;469;p78"/>
          <p:cNvGrpSpPr/>
          <p:nvPr/>
        </p:nvGrpSpPr>
        <p:grpSpPr>
          <a:xfrm>
            <a:off x="2582041" y="3502149"/>
            <a:ext cx="789852" cy="962290"/>
            <a:chOff x="4210317" y="1572734"/>
            <a:chExt cx="956700" cy="1165565"/>
          </a:xfrm>
        </p:grpSpPr>
        <p:grpSp>
          <p:nvGrpSpPr>
            <p:cNvPr id="470" name="Google Shape;470;p78"/>
            <p:cNvGrpSpPr/>
            <p:nvPr/>
          </p:nvGrpSpPr>
          <p:grpSpPr>
            <a:xfrm>
              <a:off x="4407281" y="1572734"/>
              <a:ext cx="562927" cy="643585"/>
              <a:chOff x="-2" y="1"/>
              <a:chExt cx="835" cy="955"/>
            </a:xfrm>
          </p:grpSpPr>
          <p:sp>
            <p:nvSpPr>
              <p:cNvPr id="471" name="Google Shape;471;p78"/>
              <p:cNvSpPr/>
              <p:nvPr/>
            </p:nvSpPr>
            <p:spPr>
              <a:xfrm>
                <a:off x="-2" y="1"/>
                <a:ext cx="835" cy="955"/>
              </a:xfrm>
              <a:custGeom>
                <a:rect b="b" l="l" r="r" t="t"/>
                <a:pathLst>
                  <a:path extrusionOk="0" h="506" w="442">
                    <a:moveTo>
                      <a:pt x="221" y="0"/>
                    </a:moveTo>
                    <a:cubicBezTo>
                      <a:pt x="114" y="0"/>
                      <a:pt x="0" y="32"/>
                      <a:pt x="0" y="1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74"/>
                      <a:pt x="114" y="506"/>
                      <a:pt x="221" y="506"/>
                    </a:cubicBezTo>
                    <a:cubicBezTo>
                      <a:pt x="328" y="506"/>
                      <a:pt x="442" y="474"/>
                      <a:pt x="442" y="403"/>
                    </a:cubicBezTo>
                    <a:cubicBezTo>
                      <a:pt x="442" y="103"/>
                      <a:pt x="442" y="103"/>
                      <a:pt x="442" y="103"/>
                    </a:cubicBezTo>
                    <a:cubicBezTo>
                      <a:pt x="442" y="32"/>
                      <a:pt x="328" y="0"/>
                      <a:pt x="221" y="0"/>
                    </a:cubicBezTo>
                    <a:close/>
                    <a:moveTo>
                      <a:pt x="411" y="403"/>
                    </a:moveTo>
                    <a:cubicBezTo>
                      <a:pt x="411" y="442"/>
                      <a:pt x="326" y="474"/>
                      <a:pt x="221" y="474"/>
                    </a:cubicBezTo>
                    <a:cubicBezTo>
                      <a:pt x="116" y="474"/>
                      <a:pt x="31" y="442"/>
                      <a:pt x="31" y="403"/>
                    </a:cubicBezTo>
                    <a:cubicBezTo>
                      <a:pt x="31" y="344"/>
                      <a:pt x="31" y="344"/>
                      <a:pt x="31" y="344"/>
                    </a:cubicBezTo>
                    <a:cubicBezTo>
                      <a:pt x="64" y="378"/>
                      <a:pt x="143" y="395"/>
                      <a:pt x="221" y="395"/>
                    </a:cubicBezTo>
                    <a:cubicBezTo>
                      <a:pt x="299" y="395"/>
                      <a:pt x="378" y="378"/>
                      <a:pt x="411" y="344"/>
                    </a:cubicBezTo>
                    <a:lnTo>
                      <a:pt x="411" y="403"/>
                    </a:lnTo>
                    <a:close/>
                    <a:moveTo>
                      <a:pt x="411" y="308"/>
                    </a:moveTo>
                    <a:cubicBezTo>
                      <a:pt x="411" y="308"/>
                      <a:pt x="411" y="308"/>
                      <a:pt x="411" y="308"/>
                    </a:cubicBezTo>
                    <a:cubicBezTo>
                      <a:pt x="411" y="309"/>
                      <a:pt x="411" y="309"/>
                      <a:pt x="411" y="309"/>
                    </a:cubicBezTo>
                    <a:cubicBezTo>
                      <a:pt x="411" y="348"/>
                      <a:pt x="326" y="380"/>
                      <a:pt x="221" y="380"/>
                    </a:cubicBezTo>
                    <a:cubicBezTo>
                      <a:pt x="116" y="380"/>
                      <a:pt x="31" y="348"/>
                      <a:pt x="31" y="309"/>
                    </a:cubicBezTo>
                    <a:cubicBezTo>
                      <a:pt x="31" y="309"/>
                      <a:pt x="31" y="309"/>
                      <a:pt x="31" y="308"/>
                    </a:cubicBezTo>
                    <a:cubicBezTo>
                      <a:pt x="31" y="308"/>
                      <a:pt x="31" y="308"/>
                      <a:pt x="31" y="308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64" y="283"/>
                      <a:pt x="143" y="300"/>
                      <a:pt x="221" y="300"/>
                    </a:cubicBezTo>
                    <a:cubicBezTo>
                      <a:pt x="299" y="300"/>
                      <a:pt x="378" y="283"/>
                      <a:pt x="411" y="249"/>
                    </a:cubicBezTo>
                    <a:lnTo>
                      <a:pt x="411" y="308"/>
                    </a:lnTo>
                    <a:close/>
                    <a:moveTo>
                      <a:pt x="411" y="214"/>
                    </a:move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53"/>
                      <a:pt x="326" y="285"/>
                      <a:pt x="221" y="285"/>
                    </a:cubicBezTo>
                    <a:cubicBezTo>
                      <a:pt x="116" y="285"/>
                      <a:pt x="31" y="253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73" y="191"/>
                      <a:pt x="149" y="206"/>
                      <a:pt x="221" y="206"/>
                    </a:cubicBezTo>
                    <a:cubicBezTo>
                      <a:pt x="293" y="206"/>
                      <a:pt x="369" y="191"/>
                      <a:pt x="411" y="159"/>
                    </a:cubicBezTo>
                    <a:lnTo>
                      <a:pt x="411" y="214"/>
                    </a:lnTo>
                    <a:close/>
                    <a:moveTo>
                      <a:pt x="221" y="174"/>
                    </a:moveTo>
                    <a:cubicBezTo>
                      <a:pt x="116" y="174"/>
                      <a:pt x="31" y="142"/>
                      <a:pt x="31" y="103"/>
                    </a:cubicBezTo>
                    <a:cubicBezTo>
                      <a:pt x="31" y="64"/>
                      <a:pt x="116" y="32"/>
                      <a:pt x="221" y="32"/>
                    </a:cubicBezTo>
                    <a:cubicBezTo>
                      <a:pt x="326" y="32"/>
                      <a:pt x="411" y="64"/>
                      <a:pt x="411" y="103"/>
                    </a:cubicBezTo>
                    <a:cubicBezTo>
                      <a:pt x="411" y="142"/>
                      <a:pt x="326" y="174"/>
                      <a:pt x="221" y="1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2" name="Google Shape;472;p78"/>
              <p:cNvSpPr/>
              <p:nvPr/>
            </p:nvSpPr>
            <p:spPr>
              <a:xfrm>
                <a:off x="654" y="74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3" name="Google Shape;473;p78"/>
              <p:cNvSpPr/>
              <p:nvPr/>
            </p:nvSpPr>
            <p:spPr>
              <a:xfrm>
                <a:off x="654" y="56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4" name="Google Shape;474;p78"/>
              <p:cNvSpPr/>
              <p:nvPr/>
            </p:nvSpPr>
            <p:spPr>
              <a:xfrm>
                <a:off x="654" y="390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475" name="Google Shape;475;p78"/>
            <p:cNvSpPr txBox="1"/>
            <p:nvPr/>
          </p:nvSpPr>
          <p:spPr>
            <a:xfrm>
              <a:off x="4210317" y="2248099"/>
              <a:ext cx="9567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D5D5D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KV</a:t>
              </a:r>
              <a:endParaRPr sz="12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476" name="Google Shape;476;p78"/>
          <p:cNvGrpSpPr/>
          <p:nvPr/>
        </p:nvGrpSpPr>
        <p:grpSpPr>
          <a:xfrm>
            <a:off x="4824633" y="4692987"/>
            <a:ext cx="789852" cy="962290"/>
            <a:chOff x="4210317" y="1572734"/>
            <a:chExt cx="956700" cy="1165565"/>
          </a:xfrm>
        </p:grpSpPr>
        <p:grpSp>
          <p:nvGrpSpPr>
            <p:cNvPr id="477" name="Google Shape;477;p78"/>
            <p:cNvGrpSpPr/>
            <p:nvPr/>
          </p:nvGrpSpPr>
          <p:grpSpPr>
            <a:xfrm>
              <a:off x="4407281" y="1572734"/>
              <a:ext cx="562927" cy="643585"/>
              <a:chOff x="-2" y="1"/>
              <a:chExt cx="835" cy="955"/>
            </a:xfrm>
          </p:grpSpPr>
          <p:sp>
            <p:nvSpPr>
              <p:cNvPr id="478" name="Google Shape;478;p78"/>
              <p:cNvSpPr/>
              <p:nvPr/>
            </p:nvSpPr>
            <p:spPr>
              <a:xfrm>
                <a:off x="-2" y="1"/>
                <a:ext cx="835" cy="955"/>
              </a:xfrm>
              <a:custGeom>
                <a:rect b="b" l="l" r="r" t="t"/>
                <a:pathLst>
                  <a:path extrusionOk="0" h="506" w="442">
                    <a:moveTo>
                      <a:pt x="221" y="0"/>
                    </a:moveTo>
                    <a:cubicBezTo>
                      <a:pt x="114" y="0"/>
                      <a:pt x="0" y="32"/>
                      <a:pt x="0" y="1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74"/>
                      <a:pt x="114" y="506"/>
                      <a:pt x="221" y="506"/>
                    </a:cubicBezTo>
                    <a:cubicBezTo>
                      <a:pt x="328" y="506"/>
                      <a:pt x="442" y="474"/>
                      <a:pt x="442" y="403"/>
                    </a:cubicBezTo>
                    <a:cubicBezTo>
                      <a:pt x="442" y="103"/>
                      <a:pt x="442" y="103"/>
                      <a:pt x="442" y="103"/>
                    </a:cubicBezTo>
                    <a:cubicBezTo>
                      <a:pt x="442" y="32"/>
                      <a:pt x="328" y="0"/>
                      <a:pt x="221" y="0"/>
                    </a:cubicBezTo>
                    <a:close/>
                    <a:moveTo>
                      <a:pt x="411" y="403"/>
                    </a:moveTo>
                    <a:cubicBezTo>
                      <a:pt x="411" y="442"/>
                      <a:pt x="326" y="474"/>
                      <a:pt x="221" y="474"/>
                    </a:cubicBezTo>
                    <a:cubicBezTo>
                      <a:pt x="116" y="474"/>
                      <a:pt x="31" y="442"/>
                      <a:pt x="31" y="403"/>
                    </a:cubicBezTo>
                    <a:cubicBezTo>
                      <a:pt x="31" y="344"/>
                      <a:pt x="31" y="344"/>
                      <a:pt x="31" y="344"/>
                    </a:cubicBezTo>
                    <a:cubicBezTo>
                      <a:pt x="64" y="378"/>
                      <a:pt x="143" y="395"/>
                      <a:pt x="221" y="395"/>
                    </a:cubicBezTo>
                    <a:cubicBezTo>
                      <a:pt x="299" y="395"/>
                      <a:pt x="378" y="378"/>
                      <a:pt x="411" y="344"/>
                    </a:cubicBezTo>
                    <a:lnTo>
                      <a:pt x="411" y="403"/>
                    </a:lnTo>
                    <a:close/>
                    <a:moveTo>
                      <a:pt x="411" y="308"/>
                    </a:moveTo>
                    <a:cubicBezTo>
                      <a:pt x="411" y="308"/>
                      <a:pt x="411" y="308"/>
                      <a:pt x="411" y="308"/>
                    </a:cubicBezTo>
                    <a:cubicBezTo>
                      <a:pt x="411" y="309"/>
                      <a:pt x="411" y="309"/>
                      <a:pt x="411" y="309"/>
                    </a:cubicBezTo>
                    <a:cubicBezTo>
                      <a:pt x="411" y="348"/>
                      <a:pt x="326" y="380"/>
                      <a:pt x="221" y="380"/>
                    </a:cubicBezTo>
                    <a:cubicBezTo>
                      <a:pt x="116" y="380"/>
                      <a:pt x="31" y="348"/>
                      <a:pt x="31" y="309"/>
                    </a:cubicBezTo>
                    <a:cubicBezTo>
                      <a:pt x="31" y="309"/>
                      <a:pt x="31" y="309"/>
                      <a:pt x="31" y="308"/>
                    </a:cubicBezTo>
                    <a:cubicBezTo>
                      <a:pt x="31" y="308"/>
                      <a:pt x="31" y="308"/>
                      <a:pt x="31" y="308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64" y="283"/>
                      <a:pt x="143" y="300"/>
                      <a:pt x="221" y="300"/>
                    </a:cubicBezTo>
                    <a:cubicBezTo>
                      <a:pt x="299" y="300"/>
                      <a:pt x="378" y="283"/>
                      <a:pt x="411" y="249"/>
                    </a:cubicBezTo>
                    <a:lnTo>
                      <a:pt x="411" y="308"/>
                    </a:lnTo>
                    <a:close/>
                    <a:moveTo>
                      <a:pt x="411" y="214"/>
                    </a:move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53"/>
                      <a:pt x="326" y="285"/>
                      <a:pt x="221" y="285"/>
                    </a:cubicBezTo>
                    <a:cubicBezTo>
                      <a:pt x="116" y="285"/>
                      <a:pt x="31" y="253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73" y="191"/>
                      <a:pt x="149" y="206"/>
                      <a:pt x="221" y="206"/>
                    </a:cubicBezTo>
                    <a:cubicBezTo>
                      <a:pt x="293" y="206"/>
                      <a:pt x="369" y="191"/>
                      <a:pt x="411" y="159"/>
                    </a:cubicBezTo>
                    <a:lnTo>
                      <a:pt x="411" y="214"/>
                    </a:lnTo>
                    <a:close/>
                    <a:moveTo>
                      <a:pt x="221" y="174"/>
                    </a:moveTo>
                    <a:cubicBezTo>
                      <a:pt x="116" y="174"/>
                      <a:pt x="31" y="142"/>
                      <a:pt x="31" y="103"/>
                    </a:cubicBezTo>
                    <a:cubicBezTo>
                      <a:pt x="31" y="64"/>
                      <a:pt x="116" y="32"/>
                      <a:pt x="221" y="32"/>
                    </a:cubicBezTo>
                    <a:cubicBezTo>
                      <a:pt x="326" y="32"/>
                      <a:pt x="411" y="64"/>
                      <a:pt x="411" y="103"/>
                    </a:cubicBezTo>
                    <a:cubicBezTo>
                      <a:pt x="411" y="142"/>
                      <a:pt x="326" y="174"/>
                      <a:pt x="221" y="1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79" name="Google Shape;479;p78"/>
              <p:cNvSpPr/>
              <p:nvPr/>
            </p:nvSpPr>
            <p:spPr>
              <a:xfrm>
                <a:off x="654" y="74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80" name="Google Shape;480;p78"/>
              <p:cNvSpPr/>
              <p:nvPr/>
            </p:nvSpPr>
            <p:spPr>
              <a:xfrm>
                <a:off x="654" y="56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81" name="Google Shape;481;p78"/>
              <p:cNvSpPr/>
              <p:nvPr/>
            </p:nvSpPr>
            <p:spPr>
              <a:xfrm>
                <a:off x="654" y="390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482" name="Google Shape;482;p78"/>
            <p:cNvSpPr txBox="1"/>
            <p:nvPr/>
          </p:nvSpPr>
          <p:spPr>
            <a:xfrm>
              <a:off x="4210317" y="2248099"/>
              <a:ext cx="9567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D5D5D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DWH</a:t>
              </a:r>
              <a:endParaRPr sz="12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483" name="Google Shape;483;p78"/>
          <p:cNvSpPr txBox="1"/>
          <p:nvPr/>
        </p:nvSpPr>
        <p:spPr>
          <a:xfrm>
            <a:off x="3615151" y="2876150"/>
            <a:ext cx="877800" cy="48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Builds</a:t>
            </a:r>
            <a:endParaRPr b="0"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78"/>
          <p:cNvSpPr txBox="1"/>
          <p:nvPr/>
        </p:nvSpPr>
        <p:spPr>
          <a:xfrm>
            <a:off x="3615151" y="4740800"/>
            <a:ext cx="877800" cy="48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Provisioning</a:t>
            </a:r>
            <a:endParaRPr b="0"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85" name="Google Shape;485;p78"/>
          <p:cNvGrpSpPr/>
          <p:nvPr/>
        </p:nvGrpSpPr>
        <p:grpSpPr>
          <a:xfrm>
            <a:off x="6869015" y="1593730"/>
            <a:ext cx="789852" cy="962290"/>
            <a:chOff x="4210317" y="1572734"/>
            <a:chExt cx="956700" cy="1165565"/>
          </a:xfrm>
        </p:grpSpPr>
        <p:grpSp>
          <p:nvGrpSpPr>
            <p:cNvPr id="486" name="Google Shape;486;p78"/>
            <p:cNvGrpSpPr/>
            <p:nvPr/>
          </p:nvGrpSpPr>
          <p:grpSpPr>
            <a:xfrm>
              <a:off x="4407281" y="1572734"/>
              <a:ext cx="562927" cy="643585"/>
              <a:chOff x="-2" y="1"/>
              <a:chExt cx="835" cy="955"/>
            </a:xfrm>
          </p:grpSpPr>
          <p:sp>
            <p:nvSpPr>
              <p:cNvPr id="487" name="Google Shape;487;p78"/>
              <p:cNvSpPr/>
              <p:nvPr/>
            </p:nvSpPr>
            <p:spPr>
              <a:xfrm>
                <a:off x="-2" y="1"/>
                <a:ext cx="835" cy="955"/>
              </a:xfrm>
              <a:custGeom>
                <a:rect b="b" l="l" r="r" t="t"/>
                <a:pathLst>
                  <a:path extrusionOk="0" h="506" w="442">
                    <a:moveTo>
                      <a:pt x="221" y="0"/>
                    </a:moveTo>
                    <a:cubicBezTo>
                      <a:pt x="114" y="0"/>
                      <a:pt x="0" y="32"/>
                      <a:pt x="0" y="1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74"/>
                      <a:pt x="114" y="506"/>
                      <a:pt x="221" y="506"/>
                    </a:cubicBezTo>
                    <a:cubicBezTo>
                      <a:pt x="328" y="506"/>
                      <a:pt x="442" y="474"/>
                      <a:pt x="442" y="403"/>
                    </a:cubicBezTo>
                    <a:cubicBezTo>
                      <a:pt x="442" y="103"/>
                      <a:pt x="442" y="103"/>
                      <a:pt x="442" y="103"/>
                    </a:cubicBezTo>
                    <a:cubicBezTo>
                      <a:pt x="442" y="32"/>
                      <a:pt x="328" y="0"/>
                      <a:pt x="221" y="0"/>
                    </a:cubicBezTo>
                    <a:close/>
                    <a:moveTo>
                      <a:pt x="411" y="403"/>
                    </a:moveTo>
                    <a:cubicBezTo>
                      <a:pt x="411" y="442"/>
                      <a:pt x="326" y="474"/>
                      <a:pt x="221" y="474"/>
                    </a:cubicBezTo>
                    <a:cubicBezTo>
                      <a:pt x="116" y="474"/>
                      <a:pt x="31" y="442"/>
                      <a:pt x="31" y="403"/>
                    </a:cubicBezTo>
                    <a:cubicBezTo>
                      <a:pt x="31" y="344"/>
                      <a:pt x="31" y="344"/>
                      <a:pt x="31" y="344"/>
                    </a:cubicBezTo>
                    <a:cubicBezTo>
                      <a:pt x="64" y="378"/>
                      <a:pt x="143" y="395"/>
                      <a:pt x="221" y="395"/>
                    </a:cubicBezTo>
                    <a:cubicBezTo>
                      <a:pt x="299" y="395"/>
                      <a:pt x="378" y="378"/>
                      <a:pt x="411" y="344"/>
                    </a:cubicBezTo>
                    <a:lnTo>
                      <a:pt x="411" y="403"/>
                    </a:lnTo>
                    <a:close/>
                    <a:moveTo>
                      <a:pt x="411" y="308"/>
                    </a:moveTo>
                    <a:cubicBezTo>
                      <a:pt x="411" y="308"/>
                      <a:pt x="411" y="308"/>
                      <a:pt x="411" y="308"/>
                    </a:cubicBezTo>
                    <a:cubicBezTo>
                      <a:pt x="411" y="309"/>
                      <a:pt x="411" y="309"/>
                      <a:pt x="411" y="309"/>
                    </a:cubicBezTo>
                    <a:cubicBezTo>
                      <a:pt x="411" y="348"/>
                      <a:pt x="326" y="380"/>
                      <a:pt x="221" y="380"/>
                    </a:cubicBezTo>
                    <a:cubicBezTo>
                      <a:pt x="116" y="380"/>
                      <a:pt x="31" y="348"/>
                      <a:pt x="31" y="309"/>
                    </a:cubicBezTo>
                    <a:cubicBezTo>
                      <a:pt x="31" y="309"/>
                      <a:pt x="31" y="309"/>
                      <a:pt x="31" y="308"/>
                    </a:cubicBezTo>
                    <a:cubicBezTo>
                      <a:pt x="31" y="308"/>
                      <a:pt x="31" y="308"/>
                      <a:pt x="31" y="308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64" y="283"/>
                      <a:pt x="143" y="300"/>
                      <a:pt x="221" y="300"/>
                    </a:cubicBezTo>
                    <a:cubicBezTo>
                      <a:pt x="299" y="300"/>
                      <a:pt x="378" y="283"/>
                      <a:pt x="411" y="249"/>
                    </a:cubicBezTo>
                    <a:lnTo>
                      <a:pt x="411" y="308"/>
                    </a:lnTo>
                    <a:close/>
                    <a:moveTo>
                      <a:pt x="411" y="214"/>
                    </a:move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53"/>
                      <a:pt x="326" y="285"/>
                      <a:pt x="221" y="285"/>
                    </a:cubicBezTo>
                    <a:cubicBezTo>
                      <a:pt x="116" y="285"/>
                      <a:pt x="31" y="253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73" y="191"/>
                      <a:pt x="149" y="206"/>
                      <a:pt x="221" y="206"/>
                    </a:cubicBezTo>
                    <a:cubicBezTo>
                      <a:pt x="293" y="206"/>
                      <a:pt x="369" y="191"/>
                      <a:pt x="411" y="159"/>
                    </a:cubicBezTo>
                    <a:lnTo>
                      <a:pt x="411" y="214"/>
                    </a:lnTo>
                    <a:close/>
                    <a:moveTo>
                      <a:pt x="221" y="174"/>
                    </a:moveTo>
                    <a:cubicBezTo>
                      <a:pt x="116" y="174"/>
                      <a:pt x="31" y="142"/>
                      <a:pt x="31" y="103"/>
                    </a:cubicBezTo>
                    <a:cubicBezTo>
                      <a:pt x="31" y="64"/>
                      <a:pt x="116" y="32"/>
                      <a:pt x="221" y="32"/>
                    </a:cubicBezTo>
                    <a:cubicBezTo>
                      <a:pt x="326" y="32"/>
                      <a:pt x="411" y="64"/>
                      <a:pt x="411" y="103"/>
                    </a:cubicBezTo>
                    <a:cubicBezTo>
                      <a:pt x="411" y="142"/>
                      <a:pt x="326" y="174"/>
                      <a:pt x="221" y="1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88" name="Google Shape;488;p78"/>
              <p:cNvSpPr/>
              <p:nvPr/>
            </p:nvSpPr>
            <p:spPr>
              <a:xfrm>
                <a:off x="654" y="74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89" name="Google Shape;489;p78"/>
              <p:cNvSpPr/>
              <p:nvPr/>
            </p:nvSpPr>
            <p:spPr>
              <a:xfrm>
                <a:off x="654" y="56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90" name="Google Shape;490;p78"/>
              <p:cNvSpPr/>
              <p:nvPr/>
            </p:nvSpPr>
            <p:spPr>
              <a:xfrm>
                <a:off x="654" y="390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491" name="Google Shape;491;p78"/>
            <p:cNvSpPr txBox="1"/>
            <p:nvPr/>
          </p:nvSpPr>
          <p:spPr>
            <a:xfrm>
              <a:off x="4210317" y="2248099"/>
              <a:ext cx="9567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D5D5D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KV2</a:t>
              </a:r>
              <a:endParaRPr sz="12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492" name="Google Shape;492;p78"/>
          <p:cNvGrpSpPr/>
          <p:nvPr/>
        </p:nvGrpSpPr>
        <p:grpSpPr>
          <a:xfrm>
            <a:off x="6955466" y="1441330"/>
            <a:ext cx="789852" cy="962290"/>
            <a:chOff x="4210317" y="1572734"/>
            <a:chExt cx="956700" cy="1165565"/>
          </a:xfrm>
        </p:grpSpPr>
        <p:grpSp>
          <p:nvGrpSpPr>
            <p:cNvPr id="493" name="Google Shape;493;p78"/>
            <p:cNvGrpSpPr/>
            <p:nvPr/>
          </p:nvGrpSpPr>
          <p:grpSpPr>
            <a:xfrm>
              <a:off x="4407281" y="1572734"/>
              <a:ext cx="562927" cy="643585"/>
              <a:chOff x="-2" y="1"/>
              <a:chExt cx="835" cy="955"/>
            </a:xfrm>
          </p:grpSpPr>
          <p:sp>
            <p:nvSpPr>
              <p:cNvPr id="494" name="Google Shape;494;p78"/>
              <p:cNvSpPr/>
              <p:nvPr/>
            </p:nvSpPr>
            <p:spPr>
              <a:xfrm>
                <a:off x="-2" y="1"/>
                <a:ext cx="835" cy="955"/>
              </a:xfrm>
              <a:custGeom>
                <a:rect b="b" l="l" r="r" t="t"/>
                <a:pathLst>
                  <a:path extrusionOk="0" h="506" w="442">
                    <a:moveTo>
                      <a:pt x="221" y="0"/>
                    </a:moveTo>
                    <a:cubicBezTo>
                      <a:pt x="114" y="0"/>
                      <a:pt x="0" y="32"/>
                      <a:pt x="0" y="1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74"/>
                      <a:pt x="114" y="506"/>
                      <a:pt x="221" y="506"/>
                    </a:cubicBezTo>
                    <a:cubicBezTo>
                      <a:pt x="328" y="506"/>
                      <a:pt x="442" y="474"/>
                      <a:pt x="442" y="403"/>
                    </a:cubicBezTo>
                    <a:cubicBezTo>
                      <a:pt x="442" y="103"/>
                      <a:pt x="442" y="103"/>
                      <a:pt x="442" y="103"/>
                    </a:cubicBezTo>
                    <a:cubicBezTo>
                      <a:pt x="442" y="32"/>
                      <a:pt x="328" y="0"/>
                      <a:pt x="221" y="0"/>
                    </a:cubicBezTo>
                    <a:close/>
                    <a:moveTo>
                      <a:pt x="411" y="403"/>
                    </a:moveTo>
                    <a:cubicBezTo>
                      <a:pt x="411" y="442"/>
                      <a:pt x="326" y="474"/>
                      <a:pt x="221" y="474"/>
                    </a:cubicBezTo>
                    <a:cubicBezTo>
                      <a:pt x="116" y="474"/>
                      <a:pt x="31" y="442"/>
                      <a:pt x="31" y="403"/>
                    </a:cubicBezTo>
                    <a:cubicBezTo>
                      <a:pt x="31" y="344"/>
                      <a:pt x="31" y="344"/>
                      <a:pt x="31" y="344"/>
                    </a:cubicBezTo>
                    <a:cubicBezTo>
                      <a:pt x="64" y="378"/>
                      <a:pt x="143" y="395"/>
                      <a:pt x="221" y="395"/>
                    </a:cubicBezTo>
                    <a:cubicBezTo>
                      <a:pt x="299" y="395"/>
                      <a:pt x="378" y="378"/>
                      <a:pt x="411" y="344"/>
                    </a:cubicBezTo>
                    <a:lnTo>
                      <a:pt x="411" y="403"/>
                    </a:lnTo>
                    <a:close/>
                    <a:moveTo>
                      <a:pt x="411" y="308"/>
                    </a:moveTo>
                    <a:cubicBezTo>
                      <a:pt x="411" y="308"/>
                      <a:pt x="411" y="308"/>
                      <a:pt x="411" y="308"/>
                    </a:cubicBezTo>
                    <a:cubicBezTo>
                      <a:pt x="411" y="309"/>
                      <a:pt x="411" y="309"/>
                      <a:pt x="411" y="309"/>
                    </a:cubicBezTo>
                    <a:cubicBezTo>
                      <a:pt x="411" y="348"/>
                      <a:pt x="326" y="380"/>
                      <a:pt x="221" y="380"/>
                    </a:cubicBezTo>
                    <a:cubicBezTo>
                      <a:pt x="116" y="380"/>
                      <a:pt x="31" y="348"/>
                      <a:pt x="31" y="309"/>
                    </a:cubicBezTo>
                    <a:cubicBezTo>
                      <a:pt x="31" y="309"/>
                      <a:pt x="31" y="309"/>
                      <a:pt x="31" y="308"/>
                    </a:cubicBezTo>
                    <a:cubicBezTo>
                      <a:pt x="31" y="308"/>
                      <a:pt x="31" y="308"/>
                      <a:pt x="31" y="308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64" y="283"/>
                      <a:pt x="143" y="300"/>
                      <a:pt x="221" y="300"/>
                    </a:cubicBezTo>
                    <a:cubicBezTo>
                      <a:pt x="299" y="300"/>
                      <a:pt x="378" y="283"/>
                      <a:pt x="411" y="249"/>
                    </a:cubicBezTo>
                    <a:lnTo>
                      <a:pt x="411" y="308"/>
                    </a:lnTo>
                    <a:close/>
                    <a:moveTo>
                      <a:pt x="411" y="214"/>
                    </a:move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53"/>
                      <a:pt x="326" y="285"/>
                      <a:pt x="221" y="285"/>
                    </a:cubicBezTo>
                    <a:cubicBezTo>
                      <a:pt x="116" y="285"/>
                      <a:pt x="31" y="253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73" y="191"/>
                      <a:pt x="149" y="206"/>
                      <a:pt x="221" y="206"/>
                    </a:cubicBezTo>
                    <a:cubicBezTo>
                      <a:pt x="293" y="206"/>
                      <a:pt x="369" y="191"/>
                      <a:pt x="411" y="159"/>
                    </a:cubicBezTo>
                    <a:lnTo>
                      <a:pt x="411" y="214"/>
                    </a:lnTo>
                    <a:close/>
                    <a:moveTo>
                      <a:pt x="221" y="174"/>
                    </a:moveTo>
                    <a:cubicBezTo>
                      <a:pt x="116" y="174"/>
                      <a:pt x="31" y="142"/>
                      <a:pt x="31" y="103"/>
                    </a:cubicBezTo>
                    <a:cubicBezTo>
                      <a:pt x="31" y="64"/>
                      <a:pt x="116" y="32"/>
                      <a:pt x="221" y="32"/>
                    </a:cubicBezTo>
                    <a:cubicBezTo>
                      <a:pt x="326" y="32"/>
                      <a:pt x="411" y="64"/>
                      <a:pt x="411" y="103"/>
                    </a:cubicBezTo>
                    <a:cubicBezTo>
                      <a:pt x="411" y="142"/>
                      <a:pt x="326" y="174"/>
                      <a:pt x="221" y="1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95" name="Google Shape;495;p78"/>
              <p:cNvSpPr/>
              <p:nvPr/>
            </p:nvSpPr>
            <p:spPr>
              <a:xfrm>
                <a:off x="654" y="74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96" name="Google Shape;496;p78"/>
              <p:cNvSpPr/>
              <p:nvPr/>
            </p:nvSpPr>
            <p:spPr>
              <a:xfrm>
                <a:off x="654" y="56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497" name="Google Shape;497;p78"/>
              <p:cNvSpPr/>
              <p:nvPr/>
            </p:nvSpPr>
            <p:spPr>
              <a:xfrm>
                <a:off x="654" y="390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498" name="Google Shape;498;p78"/>
            <p:cNvSpPr txBox="1"/>
            <p:nvPr/>
          </p:nvSpPr>
          <p:spPr>
            <a:xfrm>
              <a:off x="4210317" y="2248099"/>
              <a:ext cx="9567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D5D5D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KV3</a:t>
              </a:r>
              <a:endParaRPr sz="12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499" name="Google Shape;499;p78"/>
          <p:cNvSpPr txBox="1"/>
          <p:nvPr/>
        </p:nvSpPr>
        <p:spPr>
          <a:xfrm>
            <a:off x="6960233" y="2661929"/>
            <a:ext cx="747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App2-v2</a:t>
            </a:r>
            <a:endParaRPr b="0"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78"/>
          <p:cNvSpPr txBox="1"/>
          <p:nvPr/>
        </p:nvSpPr>
        <p:spPr>
          <a:xfrm>
            <a:off x="6960233" y="3507333"/>
            <a:ext cx="747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App5</a:t>
            </a:r>
            <a:endParaRPr b="0"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78"/>
          <p:cNvSpPr txBox="1"/>
          <p:nvPr/>
        </p:nvSpPr>
        <p:spPr>
          <a:xfrm>
            <a:off x="7964268" y="3506036"/>
            <a:ext cx="747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App7</a:t>
            </a:r>
            <a:endParaRPr b="0"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78"/>
          <p:cNvSpPr txBox="1"/>
          <p:nvPr/>
        </p:nvSpPr>
        <p:spPr>
          <a:xfrm>
            <a:off x="7964268" y="2114131"/>
            <a:ext cx="747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App1-v2</a:t>
            </a:r>
            <a:endParaRPr b="0"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78"/>
          <p:cNvSpPr/>
          <p:nvPr/>
        </p:nvSpPr>
        <p:spPr>
          <a:xfrm>
            <a:off x="6657623" y="876300"/>
            <a:ext cx="3513600" cy="49149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Application Cluster</a:t>
            </a:r>
            <a:endParaRPr b="1" sz="1800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78"/>
          <p:cNvSpPr txBox="1"/>
          <p:nvPr/>
        </p:nvSpPr>
        <p:spPr>
          <a:xfrm>
            <a:off x="6889960" y="2756356"/>
            <a:ext cx="747900" cy="48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App8</a:t>
            </a:r>
            <a:endParaRPr b="0"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05" name="Google Shape;505;p78"/>
          <p:cNvGrpSpPr/>
          <p:nvPr/>
        </p:nvGrpSpPr>
        <p:grpSpPr>
          <a:xfrm>
            <a:off x="8920075" y="4262025"/>
            <a:ext cx="789852" cy="962290"/>
            <a:chOff x="4210317" y="1572734"/>
            <a:chExt cx="956700" cy="1165565"/>
          </a:xfrm>
        </p:grpSpPr>
        <p:grpSp>
          <p:nvGrpSpPr>
            <p:cNvPr id="506" name="Google Shape;506;p78"/>
            <p:cNvGrpSpPr/>
            <p:nvPr/>
          </p:nvGrpSpPr>
          <p:grpSpPr>
            <a:xfrm>
              <a:off x="4407281" y="1572734"/>
              <a:ext cx="562927" cy="643585"/>
              <a:chOff x="-2" y="1"/>
              <a:chExt cx="835" cy="955"/>
            </a:xfrm>
          </p:grpSpPr>
          <p:sp>
            <p:nvSpPr>
              <p:cNvPr id="507" name="Google Shape;507;p78"/>
              <p:cNvSpPr/>
              <p:nvPr/>
            </p:nvSpPr>
            <p:spPr>
              <a:xfrm>
                <a:off x="-2" y="1"/>
                <a:ext cx="835" cy="955"/>
              </a:xfrm>
              <a:custGeom>
                <a:rect b="b" l="l" r="r" t="t"/>
                <a:pathLst>
                  <a:path extrusionOk="0" h="506" w="442">
                    <a:moveTo>
                      <a:pt x="221" y="0"/>
                    </a:moveTo>
                    <a:cubicBezTo>
                      <a:pt x="114" y="0"/>
                      <a:pt x="0" y="32"/>
                      <a:pt x="0" y="1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74"/>
                      <a:pt x="114" y="506"/>
                      <a:pt x="221" y="506"/>
                    </a:cubicBezTo>
                    <a:cubicBezTo>
                      <a:pt x="328" y="506"/>
                      <a:pt x="442" y="474"/>
                      <a:pt x="442" y="403"/>
                    </a:cubicBezTo>
                    <a:cubicBezTo>
                      <a:pt x="442" y="103"/>
                      <a:pt x="442" y="103"/>
                      <a:pt x="442" y="103"/>
                    </a:cubicBezTo>
                    <a:cubicBezTo>
                      <a:pt x="442" y="32"/>
                      <a:pt x="328" y="0"/>
                      <a:pt x="221" y="0"/>
                    </a:cubicBezTo>
                    <a:close/>
                    <a:moveTo>
                      <a:pt x="411" y="403"/>
                    </a:moveTo>
                    <a:cubicBezTo>
                      <a:pt x="411" y="442"/>
                      <a:pt x="326" y="474"/>
                      <a:pt x="221" y="474"/>
                    </a:cubicBezTo>
                    <a:cubicBezTo>
                      <a:pt x="116" y="474"/>
                      <a:pt x="31" y="442"/>
                      <a:pt x="31" y="403"/>
                    </a:cubicBezTo>
                    <a:cubicBezTo>
                      <a:pt x="31" y="344"/>
                      <a:pt x="31" y="344"/>
                      <a:pt x="31" y="344"/>
                    </a:cubicBezTo>
                    <a:cubicBezTo>
                      <a:pt x="64" y="378"/>
                      <a:pt x="143" y="395"/>
                      <a:pt x="221" y="395"/>
                    </a:cubicBezTo>
                    <a:cubicBezTo>
                      <a:pt x="299" y="395"/>
                      <a:pt x="378" y="378"/>
                      <a:pt x="411" y="344"/>
                    </a:cubicBezTo>
                    <a:lnTo>
                      <a:pt x="411" y="403"/>
                    </a:lnTo>
                    <a:close/>
                    <a:moveTo>
                      <a:pt x="411" y="308"/>
                    </a:moveTo>
                    <a:cubicBezTo>
                      <a:pt x="411" y="308"/>
                      <a:pt x="411" y="308"/>
                      <a:pt x="411" y="308"/>
                    </a:cubicBezTo>
                    <a:cubicBezTo>
                      <a:pt x="411" y="309"/>
                      <a:pt x="411" y="309"/>
                      <a:pt x="411" y="309"/>
                    </a:cubicBezTo>
                    <a:cubicBezTo>
                      <a:pt x="411" y="348"/>
                      <a:pt x="326" y="380"/>
                      <a:pt x="221" y="380"/>
                    </a:cubicBezTo>
                    <a:cubicBezTo>
                      <a:pt x="116" y="380"/>
                      <a:pt x="31" y="348"/>
                      <a:pt x="31" y="309"/>
                    </a:cubicBezTo>
                    <a:cubicBezTo>
                      <a:pt x="31" y="309"/>
                      <a:pt x="31" y="309"/>
                      <a:pt x="31" y="308"/>
                    </a:cubicBezTo>
                    <a:cubicBezTo>
                      <a:pt x="31" y="308"/>
                      <a:pt x="31" y="308"/>
                      <a:pt x="31" y="308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64" y="283"/>
                      <a:pt x="143" y="300"/>
                      <a:pt x="221" y="300"/>
                    </a:cubicBezTo>
                    <a:cubicBezTo>
                      <a:pt x="299" y="300"/>
                      <a:pt x="378" y="283"/>
                      <a:pt x="411" y="249"/>
                    </a:cubicBezTo>
                    <a:lnTo>
                      <a:pt x="411" y="308"/>
                    </a:lnTo>
                    <a:close/>
                    <a:moveTo>
                      <a:pt x="411" y="214"/>
                    </a:move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53"/>
                      <a:pt x="326" y="285"/>
                      <a:pt x="221" y="285"/>
                    </a:cubicBezTo>
                    <a:cubicBezTo>
                      <a:pt x="116" y="285"/>
                      <a:pt x="31" y="253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73" y="191"/>
                      <a:pt x="149" y="206"/>
                      <a:pt x="221" y="206"/>
                    </a:cubicBezTo>
                    <a:cubicBezTo>
                      <a:pt x="293" y="206"/>
                      <a:pt x="369" y="191"/>
                      <a:pt x="411" y="159"/>
                    </a:cubicBezTo>
                    <a:lnTo>
                      <a:pt x="411" y="214"/>
                    </a:lnTo>
                    <a:close/>
                    <a:moveTo>
                      <a:pt x="221" y="174"/>
                    </a:moveTo>
                    <a:cubicBezTo>
                      <a:pt x="116" y="174"/>
                      <a:pt x="31" y="142"/>
                      <a:pt x="31" y="103"/>
                    </a:cubicBezTo>
                    <a:cubicBezTo>
                      <a:pt x="31" y="64"/>
                      <a:pt x="116" y="32"/>
                      <a:pt x="221" y="32"/>
                    </a:cubicBezTo>
                    <a:cubicBezTo>
                      <a:pt x="326" y="32"/>
                      <a:pt x="411" y="64"/>
                      <a:pt x="411" y="103"/>
                    </a:cubicBezTo>
                    <a:cubicBezTo>
                      <a:pt x="411" y="142"/>
                      <a:pt x="326" y="174"/>
                      <a:pt x="221" y="1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08" name="Google Shape;508;p78"/>
              <p:cNvSpPr/>
              <p:nvPr/>
            </p:nvSpPr>
            <p:spPr>
              <a:xfrm>
                <a:off x="654" y="74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09" name="Google Shape;509;p78"/>
              <p:cNvSpPr/>
              <p:nvPr/>
            </p:nvSpPr>
            <p:spPr>
              <a:xfrm>
                <a:off x="654" y="56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10" name="Google Shape;510;p78"/>
              <p:cNvSpPr/>
              <p:nvPr/>
            </p:nvSpPr>
            <p:spPr>
              <a:xfrm>
                <a:off x="654" y="390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511" name="Google Shape;511;p78"/>
            <p:cNvSpPr txBox="1"/>
            <p:nvPr/>
          </p:nvSpPr>
          <p:spPr>
            <a:xfrm>
              <a:off x="4210317" y="2248099"/>
              <a:ext cx="9567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D5D5D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DWH</a:t>
              </a:r>
              <a:endParaRPr sz="12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512" name="Google Shape;512;p78"/>
          <p:cNvSpPr txBox="1"/>
          <p:nvPr/>
        </p:nvSpPr>
        <p:spPr>
          <a:xfrm>
            <a:off x="4846503" y="3515964"/>
            <a:ext cx="747900" cy="48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Tests</a:t>
            </a:r>
            <a:endParaRPr b="0"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513" name="Google Shape;513;p78"/>
          <p:cNvGrpSpPr/>
          <p:nvPr/>
        </p:nvGrpSpPr>
        <p:grpSpPr>
          <a:xfrm>
            <a:off x="9629882" y="3249880"/>
            <a:ext cx="1019100" cy="1019100"/>
            <a:chOff x="7806857" y="3392330"/>
            <a:chExt cx="1019100" cy="1019100"/>
          </a:xfrm>
        </p:grpSpPr>
        <p:sp>
          <p:nvSpPr>
            <p:cNvPr id="514" name="Google Shape;514;p78"/>
            <p:cNvSpPr/>
            <p:nvPr/>
          </p:nvSpPr>
          <p:spPr>
            <a:xfrm>
              <a:off x="7806857" y="3392330"/>
              <a:ext cx="1019100" cy="1019100"/>
            </a:xfrm>
            <a:prstGeom prst="ellipse">
              <a:avLst/>
            </a:prstGeom>
            <a:solidFill>
              <a:schemeClr val="lt1"/>
            </a:solidFill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5" name="Google Shape;515;p78"/>
            <p:cNvSpPr/>
            <p:nvPr/>
          </p:nvSpPr>
          <p:spPr>
            <a:xfrm>
              <a:off x="8060036" y="3662565"/>
              <a:ext cx="566741" cy="478614"/>
            </a:xfrm>
            <a:custGeom>
              <a:rect b="b" l="l" r="r" t="t"/>
              <a:pathLst>
                <a:path extrusionOk="0" h="1549" w="1833">
                  <a:moveTo>
                    <a:pt x="1105" y="0"/>
                  </a:moveTo>
                  <a:cubicBezTo>
                    <a:pt x="358" y="0"/>
                    <a:pt x="358" y="0"/>
                    <a:pt x="358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1463" y="197"/>
                    <a:pt x="1463" y="197"/>
                    <a:pt x="1463" y="197"/>
                  </a:cubicBezTo>
                  <a:lnTo>
                    <a:pt x="1105" y="0"/>
                  </a:lnTo>
                  <a:close/>
                  <a:moveTo>
                    <a:pt x="1152" y="1108"/>
                  </a:moveTo>
                  <a:cubicBezTo>
                    <a:pt x="1163" y="1108"/>
                    <a:pt x="1175" y="1108"/>
                    <a:pt x="1187" y="1110"/>
                  </a:cubicBezTo>
                  <a:cubicBezTo>
                    <a:pt x="1193" y="1094"/>
                    <a:pt x="1203" y="1079"/>
                    <a:pt x="1210" y="1065"/>
                  </a:cubicBezTo>
                  <a:cubicBezTo>
                    <a:pt x="0" y="1065"/>
                    <a:pt x="0" y="1065"/>
                    <a:pt x="0" y="1065"/>
                  </a:cubicBezTo>
                  <a:cubicBezTo>
                    <a:pt x="0" y="1412"/>
                    <a:pt x="0" y="1412"/>
                    <a:pt x="0" y="1412"/>
                  </a:cubicBezTo>
                  <a:cubicBezTo>
                    <a:pt x="917" y="1412"/>
                    <a:pt x="917" y="1412"/>
                    <a:pt x="917" y="1412"/>
                  </a:cubicBezTo>
                  <a:cubicBezTo>
                    <a:pt x="911" y="1392"/>
                    <a:pt x="907" y="1372"/>
                    <a:pt x="907" y="1351"/>
                  </a:cubicBezTo>
                  <a:cubicBezTo>
                    <a:pt x="907" y="1218"/>
                    <a:pt x="1016" y="1108"/>
                    <a:pt x="1152" y="1108"/>
                  </a:cubicBezTo>
                  <a:close/>
                  <a:moveTo>
                    <a:pt x="362" y="1290"/>
                  </a:moveTo>
                  <a:cubicBezTo>
                    <a:pt x="84" y="1290"/>
                    <a:pt x="84" y="1290"/>
                    <a:pt x="84" y="1290"/>
                  </a:cubicBezTo>
                  <a:cubicBezTo>
                    <a:pt x="84" y="1186"/>
                    <a:pt x="84" y="1186"/>
                    <a:pt x="84" y="1186"/>
                  </a:cubicBezTo>
                  <a:cubicBezTo>
                    <a:pt x="362" y="1186"/>
                    <a:pt x="362" y="1186"/>
                    <a:pt x="362" y="1186"/>
                  </a:cubicBezTo>
                  <a:lnTo>
                    <a:pt x="362" y="1290"/>
                  </a:lnTo>
                  <a:close/>
                  <a:moveTo>
                    <a:pt x="1447" y="936"/>
                  </a:moveTo>
                  <a:cubicBezTo>
                    <a:pt x="1453" y="936"/>
                    <a:pt x="1459" y="936"/>
                    <a:pt x="1465" y="936"/>
                  </a:cubicBezTo>
                  <a:cubicBezTo>
                    <a:pt x="1465" y="648"/>
                    <a:pt x="1465" y="648"/>
                    <a:pt x="1465" y="648"/>
                  </a:cubicBezTo>
                  <a:cubicBezTo>
                    <a:pt x="0" y="648"/>
                    <a:pt x="0" y="648"/>
                    <a:pt x="0" y="648"/>
                  </a:cubicBezTo>
                  <a:cubicBezTo>
                    <a:pt x="0" y="994"/>
                    <a:pt x="0" y="994"/>
                    <a:pt x="0" y="994"/>
                  </a:cubicBezTo>
                  <a:cubicBezTo>
                    <a:pt x="1277" y="994"/>
                    <a:pt x="1277" y="994"/>
                    <a:pt x="1277" y="994"/>
                  </a:cubicBezTo>
                  <a:cubicBezTo>
                    <a:pt x="1326" y="957"/>
                    <a:pt x="1385" y="936"/>
                    <a:pt x="1447" y="936"/>
                  </a:cubicBezTo>
                  <a:close/>
                  <a:moveTo>
                    <a:pt x="362" y="873"/>
                  </a:moveTo>
                  <a:cubicBezTo>
                    <a:pt x="84" y="873"/>
                    <a:pt x="84" y="873"/>
                    <a:pt x="84" y="873"/>
                  </a:cubicBezTo>
                  <a:cubicBezTo>
                    <a:pt x="84" y="769"/>
                    <a:pt x="84" y="769"/>
                    <a:pt x="84" y="769"/>
                  </a:cubicBezTo>
                  <a:cubicBezTo>
                    <a:pt x="362" y="769"/>
                    <a:pt x="362" y="769"/>
                    <a:pt x="362" y="769"/>
                  </a:cubicBezTo>
                  <a:lnTo>
                    <a:pt x="362" y="873"/>
                  </a:lnTo>
                  <a:close/>
                  <a:moveTo>
                    <a:pt x="1226" y="889"/>
                  </a:moveTo>
                  <a:cubicBezTo>
                    <a:pt x="1189" y="889"/>
                    <a:pt x="1159" y="859"/>
                    <a:pt x="1159" y="822"/>
                  </a:cubicBezTo>
                  <a:cubicBezTo>
                    <a:pt x="1159" y="785"/>
                    <a:pt x="1189" y="755"/>
                    <a:pt x="1226" y="755"/>
                  </a:cubicBezTo>
                  <a:cubicBezTo>
                    <a:pt x="1263" y="755"/>
                    <a:pt x="1293" y="785"/>
                    <a:pt x="1293" y="822"/>
                  </a:cubicBezTo>
                  <a:cubicBezTo>
                    <a:pt x="1295" y="857"/>
                    <a:pt x="1263" y="889"/>
                    <a:pt x="1226" y="889"/>
                  </a:cubicBezTo>
                  <a:close/>
                  <a:moveTo>
                    <a:pt x="1463" y="229"/>
                  </a:moveTo>
                  <a:cubicBezTo>
                    <a:pt x="0" y="229"/>
                    <a:pt x="0" y="229"/>
                    <a:pt x="0" y="229"/>
                  </a:cubicBezTo>
                  <a:cubicBezTo>
                    <a:pt x="0" y="575"/>
                    <a:pt x="0" y="575"/>
                    <a:pt x="0" y="575"/>
                  </a:cubicBezTo>
                  <a:cubicBezTo>
                    <a:pt x="1463" y="575"/>
                    <a:pt x="1463" y="575"/>
                    <a:pt x="1463" y="575"/>
                  </a:cubicBezTo>
                  <a:lnTo>
                    <a:pt x="1463" y="229"/>
                  </a:lnTo>
                  <a:close/>
                  <a:moveTo>
                    <a:pt x="362" y="454"/>
                  </a:moveTo>
                  <a:cubicBezTo>
                    <a:pt x="84" y="454"/>
                    <a:pt x="84" y="454"/>
                    <a:pt x="84" y="454"/>
                  </a:cubicBezTo>
                  <a:cubicBezTo>
                    <a:pt x="84" y="350"/>
                    <a:pt x="84" y="350"/>
                    <a:pt x="84" y="350"/>
                  </a:cubicBezTo>
                  <a:cubicBezTo>
                    <a:pt x="362" y="350"/>
                    <a:pt x="362" y="350"/>
                    <a:pt x="362" y="350"/>
                  </a:cubicBezTo>
                  <a:lnTo>
                    <a:pt x="362" y="454"/>
                  </a:lnTo>
                  <a:close/>
                  <a:moveTo>
                    <a:pt x="1226" y="470"/>
                  </a:moveTo>
                  <a:cubicBezTo>
                    <a:pt x="1189" y="470"/>
                    <a:pt x="1159" y="440"/>
                    <a:pt x="1159" y="403"/>
                  </a:cubicBezTo>
                  <a:cubicBezTo>
                    <a:pt x="1159" y="366"/>
                    <a:pt x="1189" y="336"/>
                    <a:pt x="1226" y="336"/>
                  </a:cubicBezTo>
                  <a:cubicBezTo>
                    <a:pt x="1263" y="336"/>
                    <a:pt x="1293" y="366"/>
                    <a:pt x="1293" y="403"/>
                  </a:cubicBezTo>
                  <a:cubicBezTo>
                    <a:pt x="1293" y="440"/>
                    <a:pt x="1263" y="470"/>
                    <a:pt x="1226" y="470"/>
                  </a:cubicBezTo>
                  <a:close/>
                  <a:moveTo>
                    <a:pt x="1833" y="1400"/>
                  </a:moveTo>
                  <a:cubicBezTo>
                    <a:pt x="1833" y="1320"/>
                    <a:pt x="1768" y="1255"/>
                    <a:pt x="1688" y="1255"/>
                  </a:cubicBezTo>
                  <a:cubicBezTo>
                    <a:pt x="1684" y="1255"/>
                    <a:pt x="1682" y="1255"/>
                    <a:pt x="1678" y="1255"/>
                  </a:cubicBezTo>
                  <a:cubicBezTo>
                    <a:pt x="1680" y="1243"/>
                    <a:pt x="1682" y="1229"/>
                    <a:pt x="1682" y="1218"/>
                  </a:cubicBezTo>
                  <a:cubicBezTo>
                    <a:pt x="1680" y="1088"/>
                    <a:pt x="1577" y="985"/>
                    <a:pt x="1447" y="985"/>
                  </a:cubicBezTo>
                  <a:cubicBezTo>
                    <a:pt x="1336" y="985"/>
                    <a:pt x="1242" y="1063"/>
                    <a:pt x="1218" y="1169"/>
                  </a:cubicBezTo>
                  <a:cubicBezTo>
                    <a:pt x="1197" y="1161"/>
                    <a:pt x="1175" y="1157"/>
                    <a:pt x="1150" y="1157"/>
                  </a:cubicBezTo>
                  <a:cubicBezTo>
                    <a:pt x="1042" y="1157"/>
                    <a:pt x="954" y="1245"/>
                    <a:pt x="954" y="1353"/>
                  </a:cubicBezTo>
                  <a:cubicBezTo>
                    <a:pt x="954" y="1461"/>
                    <a:pt x="1042" y="1549"/>
                    <a:pt x="1150" y="1549"/>
                  </a:cubicBezTo>
                  <a:cubicBezTo>
                    <a:pt x="1152" y="1549"/>
                    <a:pt x="1152" y="1549"/>
                    <a:pt x="1152" y="1549"/>
                  </a:cubicBezTo>
                  <a:cubicBezTo>
                    <a:pt x="1152" y="1549"/>
                    <a:pt x="1152" y="1549"/>
                    <a:pt x="1152" y="1549"/>
                  </a:cubicBezTo>
                  <a:cubicBezTo>
                    <a:pt x="1690" y="1549"/>
                    <a:pt x="1690" y="1549"/>
                    <a:pt x="1690" y="1549"/>
                  </a:cubicBezTo>
                  <a:cubicBezTo>
                    <a:pt x="1690" y="1549"/>
                    <a:pt x="1690" y="1549"/>
                    <a:pt x="1690" y="1549"/>
                  </a:cubicBezTo>
                  <a:cubicBezTo>
                    <a:pt x="1770" y="1545"/>
                    <a:pt x="1833" y="1480"/>
                    <a:pt x="1833" y="14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516" name="Google Shape;516;p78"/>
          <p:cNvSpPr txBox="1"/>
          <p:nvPr/>
        </p:nvSpPr>
        <p:spPr>
          <a:xfrm rot="-5400000">
            <a:off x="5211107" y="3166132"/>
            <a:ext cx="1338000" cy="33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Kafka</a:t>
            </a:r>
            <a:endParaRPr b="0"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7" name="Google Shape;517;p78"/>
          <p:cNvSpPr txBox="1"/>
          <p:nvPr/>
        </p:nvSpPr>
        <p:spPr>
          <a:xfrm rot="5400000">
            <a:off x="5910750" y="3166271"/>
            <a:ext cx="1338000" cy="335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Kafka</a:t>
            </a:r>
            <a:endParaRPr b="0"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8" name="Google Shape;518;p78"/>
          <p:cNvSpPr/>
          <p:nvPr/>
        </p:nvSpPr>
        <p:spPr>
          <a:xfrm rot="5400000">
            <a:off x="5971759" y="2885723"/>
            <a:ext cx="475500" cy="270000"/>
          </a:xfrm>
          <a:prstGeom prst="triangle">
            <a:avLst>
              <a:gd fmla="val 50000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19" name="Google Shape;519;p78"/>
          <p:cNvSpPr/>
          <p:nvPr/>
        </p:nvSpPr>
        <p:spPr>
          <a:xfrm rot="-5400000">
            <a:off x="6012598" y="3511780"/>
            <a:ext cx="475500" cy="270000"/>
          </a:xfrm>
          <a:prstGeom prst="triangle">
            <a:avLst>
              <a:gd fmla="val 50000" name="adj"/>
            </a:avLst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20" name="Google Shape;520;p78"/>
          <p:cNvCxnSpPr>
            <a:endCxn id="516" idx="0"/>
          </p:cNvCxnSpPr>
          <p:nvPr/>
        </p:nvCxnSpPr>
        <p:spPr>
          <a:xfrm flipH="1" rot="-5400000">
            <a:off x="4669307" y="2290432"/>
            <a:ext cx="1361100" cy="725400"/>
          </a:xfrm>
          <a:prstGeom prst="bentConnector2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1" name="Google Shape;521;p78"/>
          <p:cNvCxnSpPr>
            <a:stCxn id="464" idx="12"/>
            <a:endCxn id="516" idx="0"/>
          </p:cNvCxnSpPr>
          <p:nvPr/>
        </p:nvCxnSpPr>
        <p:spPr>
          <a:xfrm>
            <a:off x="3176657" y="2486182"/>
            <a:ext cx="2535900" cy="847500"/>
          </a:xfrm>
          <a:prstGeom prst="bentConnector3">
            <a:avLst>
              <a:gd fmla="val 59671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2" name="Google Shape;522;p78"/>
          <p:cNvCxnSpPr>
            <a:endCxn id="516" idx="0"/>
          </p:cNvCxnSpPr>
          <p:nvPr/>
        </p:nvCxnSpPr>
        <p:spPr>
          <a:xfrm flipH="1" rot="10800000">
            <a:off x="3209057" y="3333682"/>
            <a:ext cx="2503500" cy="344400"/>
          </a:xfrm>
          <a:prstGeom prst="bentConnector3">
            <a:avLst>
              <a:gd fmla="val 59070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523" name="Google Shape;523;p78"/>
          <p:cNvSpPr txBox="1"/>
          <p:nvPr/>
        </p:nvSpPr>
        <p:spPr>
          <a:xfrm>
            <a:off x="3615076" y="3778550"/>
            <a:ext cx="877800" cy="486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Deployments</a:t>
            </a:r>
            <a:endParaRPr b="0"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24" name="Google Shape;524;p78"/>
          <p:cNvCxnSpPr>
            <a:stCxn id="523" idx="3"/>
            <a:endCxn id="516" idx="0"/>
          </p:cNvCxnSpPr>
          <p:nvPr/>
        </p:nvCxnSpPr>
        <p:spPr>
          <a:xfrm flipH="1" rot="10800000">
            <a:off x="4492876" y="3333800"/>
            <a:ext cx="1219800" cy="688200"/>
          </a:xfrm>
          <a:prstGeom prst="bentConnector3">
            <a:avLst>
              <a:gd fmla="val 49995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5" name="Google Shape;525;p78"/>
          <p:cNvCxnSpPr>
            <a:endCxn id="516" idx="0"/>
          </p:cNvCxnSpPr>
          <p:nvPr/>
        </p:nvCxnSpPr>
        <p:spPr>
          <a:xfrm rot="-5400000">
            <a:off x="4741157" y="4042282"/>
            <a:ext cx="1680000" cy="262800"/>
          </a:xfrm>
          <a:prstGeom prst="bentConnector5">
            <a:avLst>
              <a:gd fmla="val -5" name="adj1"/>
              <a:gd fmla="val -37" name="adj2"/>
              <a:gd fmla="val -5" name="adj3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6" name="Google Shape;526;p78"/>
          <p:cNvCxnSpPr>
            <a:stCxn id="484" idx="3"/>
            <a:endCxn id="516" idx="0"/>
          </p:cNvCxnSpPr>
          <p:nvPr/>
        </p:nvCxnSpPr>
        <p:spPr>
          <a:xfrm flipH="1" rot="10800000">
            <a:off x="4492951" y="3333650"/>
            <a:ext cx="1219500" cy="1650600"/>
          </a:xfrm>
          <a:prstGeom prst="bentConnector3">
            <a:avLst>
              <a:gd fmla="val 50004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7" name="Google Shape;527;p78"/>
          <p:cNvCxnSpPr>
            <a:stCxn id="504" idx="1"/>
            <a:endCxn id="517" idx="0"/>
          </p:cNvCxnSpPr>
          <p:nvPr/>
        </p:nvCxnSpPr>
        <p:spPr>
          <a:xfrm flipH="1">
            <a:off x="6747160" y="2999806"/>
            <a:ext cx="142800" cy="333900"/>
          </a:xfrm>
          <a:prstGeom prst="bentConnector3">
            <a:avLst>
              <a:gd fmla="val 49672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8" name="Google Shape;528;p78"/>
          <p:cNvCxnSpPr>
            <a:stCxn id="500" idx="2"/>
            <a:endCxn id="517" idx="0"/>
          </p:cNvCxnSpPr>
          <p:nvPr/>
        </p:nvCxnSpPr>
        <p:spPr>
          <a:xfrm flipH="1" rot="5400000">
            <a:off x="6710633" y="3370683"/>
            <a:ext cx="660300" cy="586800"/>
          </a:xfrm>
          <a:prstGeom prst="bentConnector4">
            <a:avLst>
              <a:gd fmla="val -34605" name="adj1"/>
              <a:gd fmla="val -88225" name="adj2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29" name="Google Shape;529;p78"/>
          <p:cNvCxnSpPr>
            <a:stCxn id="499" idx="3"/>
            <a:endCxn id="517" idx="0"/>
          </p:cNvCxnSpPr>
          <p:nvPr/>
        </p:nvCxnSpPr>
        <p:spPr>
          <a:xfrm flipH="1">
            <a:off x="6747233" y="2905379"/>
            <a:ext cx="960900" cy="428400"/>
          </a:xfrm>
          <a:prstGeom prst="bentConnector3">
            <a:avLst>
              <a:gd fmla="val -14961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30" name="Google Shape;530;p78"/>
          <p:cNvCxnSpPr>
            <a:stCxn id="502" idx="1"/>
            <a:endCxn id="517" idx="0"/>
          </p:cNvCxnSpPr>
          <p:nvPr/>
        </p:nvCxnSpPr>
        <p:spPr>
          <a:xfrm flipH="1">
            <a:off x="6747168" y="2357581"/>
            <a:ext cx="1217100" cy="976200"/>
          </a:xfrm>
          <a:prstGeom prst="bentConnector3">
            <a:avLst>
              <a:gd fmla="val 8863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31" name="Google Shape;531;p78"/>
          <p:cNvCxnSpPr>
            <a:stCxn id="517" idx="0"/>
          </p:cNvCxnSpPr>
          <p:nvPr/>
        </p:nvCxnSpPr>
        <p:spPr>
          <a:xfrm>
            <a:off x="6747300" y="3333821"/>
            <a:ext cx="816900" cy="1630200"/>
          </a:xfrm>
          <a:prstGeom prst="bentConnector3">
            <a:avLst>
              <a:gd fmla="val 127991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32" name="Google Shape;532;p78"/>
          <p:cNvCxnSpPr>
            <a:stCxn id="517" idx="0"/>
          </p:cNvCxnSpPr>
          <p:nvPr/>
        </p:nvCxnSpPr>
        <p:spPr>
          <a:xfrm>
            <a:off x="6747300" y="3333821"/>
            <a:ext cx="2335500" cy="1176900"/>
          </a:xfrm>
          <a:prstGeom prst="bentConnector3">
            <a:avLst>
              <a:gd fmla="val 47388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33" name="Google Shape;533;p78"/>
          <p:cNvCxnSpPr>
            <a:stCxn id="517" idx="0"/>
            <a:endCxn id="501" idx="0"/>
          </p:cNvCxnSpPr>
          <p:nvPr/>
        </p:nvCxnSpPr>
        <p:spPr>
          <a:xfrm>
            <a:off x="6747300" y="3333821"/>
            <a:ext cx="1590900" cy="172200"/>
          </a:xfrm>
          <a:prstGeom prst="bentConnector2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34" name="Google Shape;534;p78"/>
          <p:cNvCxnSpPr>
            <a:stCxn id="517" idx="0"/>
          </p:cNvCxnSpPr>
          <p:nvPr/>
        </p:nvCxnSpPr>
        <p:spPr>
          <a:xfrm flipH="1" rot="10800000">
            <a:off x="6747300" y="1702421"/>
            <a:ext cx="829500" cy="1631400"/>
          </a:xfrm>
          <a:prstGeom prst="bentConnector3">
            <a:avLst>
              <a:gd fmla="val 127545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535" name="Google Shape;535;p78"/>
          <p:cNvCxnSpPr>
            <a:stCxn id="517" idx="0"/>
          </p:cNvCxnSpPr>
          <p:nvPr/>
        </p:nvCxnSpPr>
        <p:spPr>
          <a:xfrm flipH="1" rot="10800000">
            <a:off x="6747300" y="1702721"/>
            <a:ext cx="2335500" cy="1631100"/>
          </a:xfrm>
          <a:prstGeom prst="bentConnector3">
            <a:avLst>
              <a:gd fmla="val 47347" name="adj1"/>
            </a:avLst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grpSp>
        <p:nvGrpSpPr>
          <p:cNvPr id="536" name="Google Shape;536;p78"/>
          <p:cNvGrpSpPr/>
          <p:nvPr/>
        </p:nvGrpSpPr>
        <p:grpSpPr>
          <a:xfrm>
            <a:off x="6955466" y="4692987"/>
            <a:ext cx="789852" cy="962290"/>
            <a:chOff x="4210317" y="1572734"/>
            <a:chExt cx="956700" cy="1165565"/>
          </a:xfrm>
        </p:grpSpPr>
        <p:grpSp>
          <p:nvGrpSpPr>
            <p:cNvPr id="537" name="Google Shape;537;p78"/>
            <p:cNvGrpSpPr/>
            <p:nvPr/>
          </p:nvGrpSpPr>
          <p:grpSpPr>
            <a:xfrm>
              <a:off x="4407281" y="1572734"/>
              <a:ext cx="562927" cy="643585"/>
              <a:chOff x="-2" y="1"/>
              <a:chExt cx="835" cy="955"/>
            </a:xfrm>
          </p:grpSpPr>
          <p:sp>
            <p:nvSpPr>
              <p:cNvPr id="538" name="Google Shape;538;p78"/>
              <p:cNvSpPr/>
              <p:nvPr/>
            </p:nvSpPr>
            <p:spPr>
              <a:xfrm>
                <a:off x="-2" y="1"/>
                <a:ext cx="835" cy="955"/>
              </a:xfrm>
              <a:custGeom>
                <a:rect b="b" l="l" r="r" t="t"/>
                <a:pathLst>
                  <a:path extrusionOk="0" h="506" w="442">
                    <a:moveTo>
                      <a:pt x="221" y="0"/>
                    </a:moveTo>
                    <a:cubicBezTo>
                      <a:pt x="114" y="0"/>
                      <a:pt x="0" y="32"/>
                      <a:pt x="0" y="1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74"/>
                      <a:pt x="114" y="506"/>
                      <a:pt x="221" y="506"/>
                    </a:cubicBezTo>
                    <a:cubicBezTo>
                      <a:pt x="328" y="506"/>
                      <a:pt x="442" y="474"/>
                      <a:pt x="442" y="403"/>
                    </a:cubicBezTo>
                    <a:cubicBezTo>
                      <a:pt x="442" y="103"/>
                      <a:pt x="442" y="103"/>
                      <a:pt x="442" y="103"/>
                    </a:cubicBezTo>
                    <a:cubicBezTo>
                      <a:pt x="442" y="32"/>
                      <a:pt x="328" y="0"/>
                      <a:pt x="221" y="0"/>
                    </a:cubicBezTo>
                    <a:close/>
                    <a:moveTo>
                      <a:pt x="411" y="403"/>
                    </a:moveTo>
                    <a:cubicBezTo>
                      <a:pt x="411" y="442"/>
                      <a:pt x="326" y="474"/>
                      <a:pt x="221" y="474"/>
                    </a:cubicBezTo>
                    <a:cubicBezTo>
                      <a:pt x="116" y="474"/>
                      <a:pt x="31" y="442"/>
                      <a:pt x="31" y="403"/>
                    </a:cubicBezTo>
                    <a:cubicBezTo>
                      <a:pt x="31" y="344"/>
                      <a:pt x="31" y="344"/>
                      <a:pt x="31" y="344"/>
                    </a:cubicBezTo>
                    <a:cubicBezTo>
                      <a:pt x="64" y="378"/>
                      <a:pt x="143" y="395"/>
                      <a:pt x="221" y="395"/>
                    </a:cubicBezTo>
                    <a:cubicBezTo>
                      <a:pt x="299" y="395"/>
                      <a:pt x="378" y="378"/>
                      <a:pt x="411" y="344"/>
                    </a:cubicBezTo>
                    <a:lnTo>
                      <a:pt x="411" y="403"/>
                    </a:lnTo>
                    <a:close/>
                    <a:moveTo>
                      <a:pt x="411" y="308"/>
                    </a:moveTo>
                    <a:cubicBezTo>
                      <a:pt x="411" y="308"/>
                      <a:pt x="411" y="308"/>
                      <a:pt x="411" y="308"/>
                    </a:cubicBezTo>
                    <a:cubicBezTo>
                      <a:pt x="411" y="309"/>
                      <a:pt x="411" y="309"/>
                      <a:pt x="411" y="309"/>
                    </a:cubicBezTo>
                    <a:cubicBezTo>
                      <a:pt x="411" y="348"/>
                      <a:pt x="326" y="380"/>
                      <a:pt x="221" y="380"/>
                    </a:cubicBezTo>
                    <a:cubicBezTo>
                      <a:pt x="116" y="380"/>
                      <a:pt x="31" y="348"/>
                      <a:pt x="31" y="309"/>
                    </a:cubicBezTo>
                    <a:cubicBezTo>
                      <a:pt x="31" y="309"/>
                      <a:pt x="31" y="309"/>
                      <a:pt x="31" y="308"/>
                    </a:cubicBezTo>
                    <a:cubicBezTo>
                      <a:pt x="31" y="308"/>
                      <a:pt x="31" y="308"/>
                      <a:pt x="31" y="308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64" y="283"/>
                      <a:pt x="143" y="300"/>
                      <a:pt x="221" y="300"/>
                    </a:cubicBezTo>
                    <a:cubicBezTo>
                      <a:pt x="299" y="300"/>
                      <a:pt x="378" y="283"/>
                      <a:pt x="411" y="249"/>
                    </a:cubicBezTo>
                    <a:lnTo>
                      <a:pt x="411" y="308"/>
                    </a:lnTo>
                    <a:close/>
                    <a:moveTo>
                      <a:pt x="411" y="214"/>
                    </a:move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53"/>
                      <a:pt x="326" y="285"/>
                      <a:pt x="221" y="285"/>
                    </a:cubicBezTo>
                    <a:cubicBezTo>
                      <a:pt x="116" y="285"/>
                      <a:pt x="31" y="253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73" y="191"/>
                      <a:pt x="149" y="206"/>
                      <a:pt x="221" y="206"/>
                    </a:cubicBezTo>
                    <a:cubicBezTo>
                      <a:pt x="293" y="206"/>
                      <a:pt x="369" y="191"/>
                      <a:pt x="411" y="159"/>
                    </a:cubicBezTo>
                    <a:lnTo>
                      <a:pt x="411" y="214"/>
                    </a:lnTo>
                    <a:close/>
                    <a:moveTo>
                      <a:pt x="221" y="174"/>
                    </a:moveTo>
                    <a:cubicBezTo>
                      <a:pt x="116" y="174"/>
                      <a:pt x="31" y="142"/>
                      <a:pt x="31" y="103"/>
                    </a:cubicBezTo>
                    <a:cubicBezTo>
                      <a:pt x="31" y="64"/>
                      <a:pt x="116" y="32"/>
                      <a:pt x="221" y="32"/>
                    </a:cubicBezTo>
                    <a:cubicBezTo>
                      <a:pt x="326" y="32"/>
                      <a:pt x="411" y="64"/>
                      <a:pt x="411" y="103"/>
                    </a:cubicBezTo>
                    <a:cubicBezTo>
                      <a:pt x="411" y="142"/>
                      <a:pt x="326" y="174"/>
                      <a:pt x="221" y="1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39" name="Google Shape;539;p78"/>
              <p:cNvSpPr/>
              <p:nvPr/>
            </p:nvSpPr>
            <p:spPr>
              <a:xfrm>
                <a:off x="654" y="74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40" name="Google Shape;540;p78"/>
              <p:cNvSpPr/>
              <p:nvPr/>
            </p:nvSpPr>
            <p:spPr>
              <a:xfrm>
                <a:off x="654" y="56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41" name="Google Shape;541;p78"/>
              <p:cNvSpPr/>
              <p:nvPr/>
            </p:nvSpPr>
            <p:spPr>
              <a:xfrm>
                <a:off x="654" y="390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542" name="Google Shape;542;p78"/>
            <p:cNvSpPr txBox="1"/>
            <p:nvPr/>
          </p:nvSpPr>
          <p:spPr>
            <a:xfrm>
              <a:off x="4210317" y="2248099"/>
              <a:ext cx="9567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D5D5D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DB3</a:t>
              </a:r>
              <a:endParaRPr sz="12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543" name="Google Shape;543;p78"/>
          <p:cNvGrpSpPr/>
          <p:nvPr/>
        </p:nvGrpSpPr>
        <p:grpSpPr>
          <a:xfrm>
            <a:off x="3648842" y="1515481"/>
            <a:ext cx="789852" cy="962290"/>
            <a:chOff x="4210317" y="1572734"/>
            <a:chExt cx="956700" cy="1165565"/>
          </a:xfrm>
        </p:grpSpPr>
        <p:grpSp>
          <p:nvGrpSpPr>
            <p:cNvPr id="544" name="Google Shape;544;p78"/>
            <p:cNvGrpSpPr/>
            <p:nvPr/>
          </p:nvGrpSpPr>
          <p:grpSpPr>
            <a:xfrm>
              <a:off x="4407281" y="1572734"/>
              <a:ext cx="562927" cy="643585"/>
              <a:chOff x="-2" y="1"/>
              <a:chExt cx="835" cy="955"/>
            </a:xfrm>
          </p:grpSpPr>
          <p:sp>
            <p:nvSpPr>
              <p:cNvPr id="545" name="Google Shape;545;p78"/>
              <p:cNvSpPr/>
              <p:nvPr/>
            </p:nvSpPr>
            <p:spPr>
              <a:xfrm>
                <a:off x="-2" y="1"/>
                <a:ext cx="835" cy="955"/>
              </a:xfrm>
              <a:custGeom>
                <a:rect b="b" l="l" r="r" t="t"/>
                <a:pathLst>
                  <a:path extrusionOk="0" h="506" w="442">
                    <a:moveTo>
                      <a:pt x="221" y="0"/>
                    </a:moveTo>
                    <a:cubicBezTo>
                      <a:pt x="114" y="0"/>
                      <a:pt x="0" y="32"/>
                      <a:pt x="0" y="103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74"/>
                      <a:pt x="114" y="506"/>
                      <a:pt x="221" y="506"/>
                    </a:cubicBezTo>
                    <a:cubicBezTo>
                      <a:pt x="328" y="506"/>
                      <a:pt x="442" y="474"/>
                      <a:pt x="442" y="403"/>
                    </a:cubicBezTo>
                    <a:cubicBezTo>
                      <a:pt x="442" y="103"/>
                      <a:pt x="442" y="103"/>
                      <a:pt x="442" y="103"/>
                    </a:cubicBezTo>
                    <a:cubicBezTo>
                      <a:pt x="442" y="32"/>
                      <a:pt x="328" y="0"/>
                      <a:pt x="221" y="0"/>
                    </a:cubicBezTo>
                    <a:close/>
                    <a:moveTo>
                      <a:pt x="411" y="403"/>
                    </a:moveTo>
                    <a:cubicBezTo>
                      <a:pt x="411" y="442"/>
                      <a:pt x="326" y="474"/>
                      <a:pt x="221" y="474"/>
                    </a:cubicBezTo>
                    <a:cubicBezTo>
                      <a:pt x="116" y="474"/>
                      <a:pt x="31" y="442"/>
                      <a:pt x="31" y="403"/>
                    </a:cubicBezTo>
                    <a:cubicBezTo>
                      <a:pt x="31" y="344"/>
                      <a:pt x="31" y="344"/>
                      <a:pt x="31" y="344"/>
                    </a:cubicBezTo>
                    <a:cubicBezTo>
                      <a:pt x="64" y="378"/>
                      <a:pt x="143" y="395"/>
                      <a:pt x="221" y="395"/>
                    </a:cubicBezTo>
                    <a:cubicBezTo>
                      <a:pt x="299" y="395"/>
                      <a:pt x="378" y="378"/>
                      <a:pt x="411" y="344"/>
                    </a:cubicBezTo>
                    <a:lnTo>
                      <a:pt x="411" y="403"/>
                    </a:lnTo>
                    <a:close/>
                    <a:moveTo>
                      <a:pt x="411" y="308"/>
                    </a:moveTo>
                    <a:cubicBezTo>
                      <a:pt x="411" y="308"/>
                      <a:pt x="411" y="308"/>
                      <a:pt x="411" y="308"/>
                    </a:cubicBezTo>
                    <a:cubicBezTo>
                      <a:pt x="411" y="309"/>
                      <a:pt x="411" y="309"/>
                      <a:pt x="411" y="309"/>
                    </a:cubicBezTo>
                    <a:cubicBezTo>
                      <a:pt x="411" y="348"/>
                      <a:pt x="326" y="380"/>
                      <a:pt x="221" y="380"/>
                    </a:cubicBezTo>
                    <a:cubicBezTo>
                      <a:pt x="116" y="380"/>
                      <a:pt x="31" y="348"/>
                      <a:pt x="31" y="309"/>
                    </a:cubicBezTo>
                    <a:cubicBezTo>
                      <a:pt x="31" y="309"/>
                      <a:pt x="31" y="309"/>
                      <a:pt x="31" y="308"/>
                    </a:cubicBezTo>
                    <a:cubicBezTo>
                      <a:pt x="31" y="308"/>
                      <a:pt x="31" y="308"/>
                      <a:pt x="31" y="308"/>
                    </a:cubicBezTo>
                    <a:cubicBezTo>
                      <a:pt x="31" y="249"/>
                      <a:pt x="31" y="249"/>
                      <a:pt x="31" y="249"/>
                    </a:cubicBezTo>
                    <a:cubicBezTo>
                      <a:pt x="64" y="283"/>
                      <a:pt x="143" y="300"/>
                      <a:pt x="221" y="300"/>
                    </a:cubicBezTo>
                    <a:cubicBezTo>
                      <a:pt x="299" y="300"/>
                      <a:pt x="378" y="283"/>
                      <a:pt x="411" y="249"/>
                    </a:cubicBezTo>
                    <a:lnTo>
                      <a:pt x="411" y="308"/>
                    </a:lnTo>
                    <a:close/>
                    <a:moveTo>
                      <a:pt x="411" y="214"/>
                    </a:move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14"/>
                      <a:pt x="411" y="214"/>
                      <a:pt x="411" y="214"/>
                    </a:cubicBezTo>
                    <a:cubicBezTo>
                      <a:pt x="411" y="253"/>
                      <a:pt x="326" y="285"/>
                      <a:pt x="221" y="285"/>
                    </a:cubicBezTo>
                    <a:cubicBezTo>
                      <a:pt x="116" y="285"/>
                      <a:pt x="31" y="253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214"/>
                      <a:pt x="31" y="214"/>
                      <a:pt x="31" y="214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73" y="191"/>
                      <a:pt x="149" y="206"/>
                      <a:pt x="221" y="206"/>
                    </a:cubicBezTo>
                    <a:cubicBezTo>
                      <a:pt x="293" y="206"/>
                      <a:pt x="369" y="191"/>
                      <a:pt x="411" y="159"/>
                    </a:cubicBezTo>
                    <a:lnTo>
                      <a:pt x="411" y="214"/>
                    </a:lnTo>
                    <a:close/>
                    <a:moveTo>
                      <a:pt x="221" y="174"/>
                    </a:moveTo>
                    <a:cubicBezTo>
                      <a:pt x="116" y="174"/>
                      <a:pt x="31" y="142"/>
                      <a:pt x="31" y="103"/>
                    </a:cubicBezTo>
                    <a:cubicBezTo>
                      <a:pt x="31" y="64"/>
                      <a:pt x="116" y="32"/>
                      <a:pt x="221" y="32"/>
                    </a:cubicBezTo>
                    <a:cubicBezTo>
                      <a:pt x="326" y="32"/>
                      <a:pt x="411" y="64"/>
                      <a:pt x="411" y="103"/>
                    </a:cubicBezTo>
                    <a:cubicBezTo>
                      <a:pt x="411" y="142"/>
                      <a:pt x="326" y="174"/>
                      <a:pt x="221" y="174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46" name="Google Shape;546;p78"/>
              <p:cNvSpPr/>
              <p:nvPr/>
            </p:nvSpPr>
            <p:spPr>
              <a:xfrm>
                <a:off x="654" y="74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47" name="Google Shape;547;p78"/>
              <p:cNvSpPr/>
              <p:nvPr/>
            </p:nvSpPr>
            <p:spPr>
              <a:xfrm>
                <a:off x="654" y="567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48" name="Google Shape;548;p78"/>
              <p:cNvSpPr/>
              <p:nvPr/>
            </p:nvSpPr>
            <p:spPr>
              <a:xfrm>
                <a:off x="654" y="390"/>
                <a:ext cx="0" cy="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sp>
          <p:nvSpPr>
            <p:cNvPr id="549" name="Google Shape;549;p78"/>
            <p:cNvSpPr txBox="1"/>
            <p:nvPr/>
          </p:nvSpPr>
          <p:spPr>
            <a:xfrm>
              <a:off x="4210317" y="2248099"/>
              <a:ext cx="956700" cy="4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D5D5D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SCM</a:t>
              </a:r>
              <a:endParaRPr sz="12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cxnSp>
        <p:nvCxnSpPr>
          <p:cNvPr id="550" name="Google Shape;550;p78"/>
          <p:cNvCxnSpPr>
            <a:stCxn id="483" idx="0"/>
            <a:endCxn id="549" idx="0"/>
          </p:cNvCxnSpPr>
          <p:nvPr/>
        </p:nvCxnSpPr>
        <p:spPr>
          <a:xfrm rot="10800000">
            <a:off x="4043851" y="2073050"/>
            <a:ext cx="10200" cy="8031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"/>
            <a:headEnd len="med" w="med" type="triangle"/>
            <a:tailEnd len="med" w="med" type="triangle"/>
          </a:ln>
        </p:spPr>
      </p:cxnSp>
      <p:sp>
        <p:nvSpPr>
          <p:cNvPr id="551" name="Google Shape;551;p78"/>
          <p:cNvSpPr/>
          <p:nvPr/>
        </p:nvSpPr>
        <p:spPr>
          <a:xfrm>
            <a:off x="2362200" y="5887200"/>
            <a:ext cx="7870500" cy="6882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Productivity Intelligence</a:t>
            </a:r>
            <a:endParaRPr b="1" sz="1800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78"/>
          <p:cNvSpPr/>
          <p:nvPr/>
        </p:nvSpPr>
        <p:spPr>
          <a:xfrm rot="5400000">
            <a:off x="3521027" y="5751552"/>
            <a:ext cx="590051" cy="937500"/>
          </a:xfrm>
          <a:custGeom>
            <a:rect b="b" l="l" r="r" t="t"/>
            <a:pathLst>
              <a:path extrusionOk="0" h="1670" w="1038">
                <a:moveTo>
                  <a:pt x="808" y="911"/>
                </a:moveTo>
                <a:cubicBezTo>
                  <a:pt x="742" y="911"/>
                  <a:pt x="682" y="939"/>
                  <a:pt x="641" y="985"/>
                </a:cubicBezTo>
                <a:cubicBezTo>
                  <a:pt x="543" y="928"/>
                  <a:pt x="543" y="928"/>
                  <a:pt x="543" y="928"/>
                </a:cubicBezTo>
                <a:cubicBezTo>
                  <a:pt x="553" y="899"/>
                  <a:pt x="559" y="868"/>
                  <a:pt x="559" y="835"/>
                </a:cubicBezTo>
                <a:cubicBezTo>
                  <a:pt x="559" y="797"/>
                  <a:pt x="551" y="761"/>
                  <a:pt x="537" y="728"/>
                </a:cubicBezTo>
                <a:cubicBezTo>
                  <a:pt x="641" y="668"/>
                  <a:pt x="641" y="668"/>
                  <a:pt x="641" y="668"/>
                </a:cubicBezTo>
                <a:cubicBezTo>
                  <a:pt x="683" y="716"/>
                  <a:pt x="744" y="746"/>
                  <a:pt x="812" y="746"/>
                </a:cubicBezTo>
                <a:cubicBezTo>
                  <a:pt x="937" y="746"/>
                  <a:pt x="1038" y="645"/>
                  <a:pt x="1038" y="520"/>
                </a:cubicBezTo>
                <a:cubicBezTo>
                  <a:pt x="1038" y="396"/>
                  <a:pt x="937" y="295"/>
                  <a:pt x="812" y="295"/>
                </a:cubicBezTo>
                <a:cubicBezTo>
                  <a:pt x="688" y="295"/>
                  <a:pt x="586" y="396"/>
                  <a:pt x="586" y="520"/>
                </a:cubicBezTo>
                <a:cubicBezTo>
                  <a:pt x="586" y="551"/>
                  <a:pt x="592" y="579"/>
                  <a:pt x="603" y="606"/>
                </a:cubicBezTo>
                <a:cubicBezTo>
                  <a:pt x="501" y="665"/>
                  <a:pt x="501" y="665"/>
                  <a:pt x="501" y="665"/>
                </a:cubicBezTo>
                <a:cubicBezTo>
                  <a:pt x="458" y="609"/>
                  <a:pt x="395" y="570"/>
                  <a:pt x="323" y="559"/>
                </a:cubicBezTo>
                <a:cubicBezTo>
                  <a:pt x="323" y="448"/>
                  <a:pt x="323" y="448"/>
                  <a:pt x="323" y="448"/>
                </a:cubicBezTo>
                <a:cubicBezTo>
                  <a:pt x="427" y="427"/>
                  <a:pt x="505" y="336"/>
                  <a:pt x="505" y="226"/>
                </a:cubicBezTo>
                <a:cubicBezTo>
                  <a:pt x="505" y="101"/>
                  <a:pt x="404" y="0"/>
                  <a:pt x="279" y="0"/>
                </a:cubicBezTo>
                <a:cubicBezTo>
                  <a:pt x="155" y="0"/>
                  <a:pt x="53" y="101"/>
                  <a:pt x="53" y="226"/>
                </a:cubicBezTo>
                <a:cubicBezTo>
                  <a:pt x="53" y="340"/>
                  <a:pt x="139" y="435"/>
                  <a:pt x="249" y="450"/>
                </a:cubicBezTo>
                <a:cubicBezTo>
                  <a:pt x="249" y="557"/>
                  <a:pt x="249" y="557"/>
                  <a:pt x="249" y="557"/>
                </a:cubicBezTo>
                <a:cubicBezTo>
                  <a:pt x="109" y="572"/>
                  <a:pt x="0" y="691"/>
                  <a:pt x="0" y="835"/>
                </a:cubicBezTo>
                <a:cubicBezTo>
                  <a:pt x="0" y="979"/>
                  <a:pt x="109" y="1098"/>
                  <a:pt x="249" y="1112"/>
                </a:cubicBezTo>
                <a:cubicBezTo>
                  <a:pt x="249" y="1220"/>
                  <a:pt x="249" y="1220"/>
                  <a:pt x="249" y="1220"/>
                </a:cubicBezTo>
                <a:cubicBezTo>
                  <a:pt x="139" y="1234"/>
                  <a:pt x="53" y="1329"/>
                  <a:pt x="53" y="1444"/>
                </a:cubicBezTo>
                <a:cubicBezTo>
                  <a:pt x="53" y="1568"/>
                  <a:pt x="155" y="1670"/>
                  <a:pt x="279" y="1670"/>
                </a:cubicBezTo>
                <a:cubicBezTo>
                  <a:pt x="404" y="1670"/>
                  <a:pt x="505" y="1568"/>
                  <a:pt x="505" y="1444"/>
                </a:cubicBezTo>
                <a:cubicBezTo>
                  <a:pt x="505" y="1334"/>
                  <a:pt x="427" y="1242"/>
                  <a:pt x="323" y="1222"/>
                </a:cubicBezTo>
                <a:cubicBezTo>
                  <a:pt x="323" y="1111"/>
                  <a:pt x="323" y="1111"/>
                  <a:pt x="323" y="1111"/>
                </a:cubicBezTo>
                <a:cubicBezTo>
                  <a:pt x="400" y="1099"/>
                  <a:pt x="467" y="1055"/>
                  <a:pt x="509" y="993"/>
                </a:cubicBezTo>
                <a:cubicBezTo>
                  <a:pt x="601" y="1046"/>
                  <a:pt x="601" y="1046"/>
                  <a:pt x="601" y="1046"/>
                </a:cubicBezTo>
                <a:cubicBezTo>
                  <a:pt x="589" y="1074"/>
                  <a:pt x="582" y="1104"/>
                  <a:pt x="582" y="1136"/>
                </a:cubicBezTo>
                <a:cubicBezTo>
                  <a:pt x="582" y="1261"/>
                  <a:pt x="684" y="1362"/>
                  <a:pt x="808" y="1362"/>
                </a:cubicBezTo>
                <a:cubicBezTo>
                  <a:pt x="933" y="1362"/>
                  <a:pt x="1034" y="1261"/>
                  <a:pt x="1034" y="1136"/>
                </a:cubicBezTo>
                <a:cubicBezTo>
                  <a:pt x="1034" y="1012"/>
                  <a:pt x="933" y="911"/>
                  <a:pt x="808" y="911"/>
                </a:cubicBezTo>
                <a:close/>
                <a:moveTo>
                  <a:pt x="816" y="407"/>
                </a:moveTo>
                <a:cubicBezTo>
                  <a:pt x="880" y="407"/>
                  <a:pt x="931" y="459"/>
                  <a:pt x="931" y="522"/>
                </a:cubicBezTo>
                <a:cubicBezTo>
                  <a:pt x="931" y="585"/>
                  <a:pt x="880" y="637"/>
                  <a:pt x="816" y="637"/>
                </a:cubicBezTo>
                <a:cubicBezTo>
                  <a:pt x="753" y="637"/>
                  <a:pt x="702" y="585"/>
                  <a:pt x="702" y="522"/>
                </a:cubicBezTo>
                <a:cubicBezTo>
                  <a:pt x="702" y="459"/>
                  <a:pt x="753" y="407"/>
                  <a:pt x="816" y="407"/>
                </a:cubicBezTo>
                <a:close/>
                <a:moveTo>
                  <a:pt x="165" y="226"/>
                </a:moveTo>
                <a:cubicBezTo>
                  <a:pt x="165" y="162"/>
                  <a:pt x="216" y="111"/>
                  <a:pt x="279" y="111"/>
                </a:cubicBezTo>
                <a:cubicBezTo>
                  <a:pt x="343" y="111"/>
                  <a:pt x="394" y="162"/>
                  <a:pt x="394" y="226"/>
                </a:cubicBezTo>
                <a:cubicBezTo>
                  <a:pt x="394" y="289"/>
                  <a:pt x="343" y="340"/>
                  <a:pt x="279" y="340"/>
                </a:cubicBezTo>
                <a:cubicBezTo>
                  <a:pt x="216" y="340"/>
                  <a:pt x="165" y="289"/>
                  <a:pt x="165" y="226"/>
                </a:cubicBezTo>
                <a:close/>
                <a:moveTo>
                  <a:pt x="393" y="1436"/>
                </a:moveTo>
                <a:cubicBezTo>
                  <a:pt x="393" y="1499"/>
                  <a:pt x="341" y="1551"/>
                  <a:pt x="278" y="1551"/>
                </a:cubicBezTo>
                <a:cubicBezTo>
                  <a:pt x="215" y="1551"/>
                  <a:pt x="163" y="1499"/>
                  <a:pt x="163" y="1436"/>
                </a:cubicBezTo>
                <a:cubicBezTo>
                  <a:pt x="163" y="1373"/>
                  <a:pt x="215" y="1321"/>
                  <a:pt x="278" y="1321"/>
                </a:cubicBezTo>
                <a:cubicBezTo>
                  <a:pt x="341" y="1321"/>
                  <a:pt x="393" y="1373"/>
                  <a:pt x="393" y="1436"/>
                </a:cubicBezTo>
                <a:close/>
                <a:moveTo>
                  <a:pt x="279" y="1002"/>
                </a:moveTo>
                <a:cubicBezTo>
                  <a:pt x="187" y="1002"/>
                  <a:pt x="112" y="927"/>
                  <a:pt x="112" y="835"/>
                </a:cubicBezTo>
                <a:cubicBezTo>
                  <a:pt x="112" y="742"/>
                  <a:pt x="187" y="667"/>
                  <a:pt x="279" y="667"/>
                </a:cubicBezTo>
                <a:cubicBezTo>
                  <a:pt x="372" y="667"/>
                  <a:pt x="447" y="742"/>
                  <a:pt x="447" y="835"/>
                </a:cubicBezTo>
                <a:cubicBezTo>
                  <a:pt x="447" y="927"/>
                  <a:pt x="372" y="1002"/>
                  <a:pt x="279" y="1002"/>
                </a:cubicBezTo>
                <a:close/>
                <a:moveTo>
                  <a:pt x="811" y="1252"/>
                </a:moveTo>
                <a:cubicBezTo>
                  <a:pt x="748" y="1252"/>
                  <a:pt x="697" y="1201"/>
                  <a:pt x="697" y="1137"/>
                </a:cubicBezTo>
                <a:cubicBezTo>
                  <a:pt x="697" y="1074"/>
                  <a:pt x="748" y="1023"/>
                  <a:pt x="811" y="1023"/>
                </a:cubicBezTo>
                <a:cubicBezTo>
                  <a:pt x="875" y="1023"/>
                  <a:pt x="926" y="1074"/>
                  <a:pt x="926" y="1137"/>
                </a:cubicBezTo>
                <a:cubicBezTo>
                  <a:pt x="926" y="1201"/>
                  <a:pt x="875" y="1252"/>
                  <a:pt x="811" y="125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9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Roboto"/>
              <a:buNone/>
            </a:pPr>
            <a:r>
              <a:rPr lang="en-U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Before: </a:t>
            </a:r>
            <a:r>
              <a:rPr lang="en-US"/>
              <a:t>Many Ad Hoc Pipelines</a:t>
            </a:r>
            <a:endParaRPr/>
          </a:p>
        </p:txBody>
      </p:sp>
      <p:grpSp>
        <p:nvGrpSpPr>
          <p:cNvPr id="558" name="Google Shape;558;p79"/>
          <p:cNvGrpSpPr/>
          <p:nvPr/>
        </p:nvGrpSpPr>
        <p:grpSpPr>
          <a:xfrm>
            <a:off x="304800" y="1592572"/>
            <a:ext cx="11582400" cy="4230712"/>
            <a:chOff x="242885" y="1683661"/>
            <a:chExt cx="8672515" cy="4230712"/>
          </a:xfrm>
        </p:grpSpPr>
        <p:sp>
          <p:nvSpPr>
            <p:cNvPr id="559" name="Google Shape;559;p79"/>
            <p:cNvSpPr/>
            <p:nvPr/>
          </p:nvSpPr>
          <p:spPr>
            <a:xfrm>
              <a:off x="4817273" y="4254566"/>
              <a:ext cx="1905844" cy="796182"/>
            </a:xfrm>
            <a:prstGeom prst="rect">
              <a:avLst/>
            </a:prstGeom>
            <a:noFill/>
            <a:ln cap="flat" cmpd="sng" w="254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Search</a:t>
              </a:r>
              <a:endParaRPr/>
            </a:p>
          </p:txBody>
        </p:sp>
        <p:sp>
          <p:nvSpPr>
            <p:cNvPr id="560" name="Google Shape;560;p79"/>
            <p:cNvSpPr/>
            <p:nvPr/>
          </p:nvSpPr>
          <p:spPr>
            <a:xfrm>
              <a:off x="6869622" y="4254566"/>
              <a:ext cx="1908531" cy="796182"/>
            </a:xfrm>
            <a:prstGeom prst="rect">
              <a:avLst/>
            </a:prstGeom>
            <a:noFill/>
            <a:ln cap="flat" cmpd="sng" w="254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Security</a:t>
              </a:r>
              <a:endParaRPr/>
            </a:p>
          </p:txBody>
        </p:sp>
        <p:grpSp>
          <p:nvGrpSpPr>
            <p:cNvPr id="561" name="Google Shape;561;p79"/>
            <p:cNvGrpSpPr/>
            <p:nvPr/>
          </p:nvGrpSpPr>
          <p:grpSpPr>
            <a:xfrm>
              <a:off x="4679948" y="4119231"/>
              <a:ext cx="4235450" cy="1260430"/>
              <a:chOff x="10471" y="1283309"/>
              <a:chExt cx="4235450" cy="1260430"/>
            </a:xfrm>
          </p:grpSpPr>
          <p:sp>
            <p:nvSpPr>
              <p:cNvPr id="562" name="Google Shape;562;p79"/>
              <p:cNvSpPr/>
              <p:nvPr/>
            </p:nvSpPr>
            <p:spPr>
              <a:xfrm>
                <a:off x="10471" y="1283309"/>
                <a:ext cx="4235450" cy="1112384"/>
              </a:xfrm>
              <a:prstGeom prst="rect">
                <a:avLst/>
              </a:prstGeom>
              <a:noFill/>
              <a:ln cap="flat" cmpd="sng" w="254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563" name="Google Shape;563;p79"/>
              <p:cNvSpPr/>
              <p:nvPr/>
            </p:nvSpPr>
            <p:spPr>
              <a:xfrm>
                <a:off x="1094335" y="2277029"/>
                <a:ext cx="2067723" cy="2667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1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General Application Architecture</a:t>
                </a:r>
                <a:endParaRPr/>
              </a:p>
            </p:txBody>
          </p:sp>
        </p:grpSp>
        <p:sp>
          <p:nvSpPr>
            <p:cNvPr id="564" name="Google Shape;564;p79"/>
            <p:cNvSpPr/>
            <p:nvPr/>
          </p:nvSpPr>
          <p:spPr>
            <a:xfrm>
              <a:off x="4290969" y="1902631"/>
              <a:ext cx="1293772" cy="796182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Service Discovery/ KV</a:t>
              </a: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endParaRPr/>
            </a:p>
          </p:txBody>
        </p:sp>
        <p:sp>
          <p:nvSpPr>
            <p:cNvPr id="565" name="Google Shape;565;p79"/>
            <p:cNvSpPr/>
            <p:nvPr/>
          </p:nvSpPr>
          <p:spPr>
            <a:xfrm>
              <a:off x="5956299" y="1902631"/>
              <a:ext cx="1293772" cy="796182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Logging, Tracing</a:t>
              </a:r>
              <a:endParaRPr/>
            </a:p>
          </p:txBody>
        </p:sp>
        <p:sp>
          <p:nvSpPr>
            <p:cNvPr id="566" name="Google Shape;566;p79"/>
            <p:cNvSpPr/>
            <p:nvPr/>
          </p:nvSpPr>
          <p:spPr>
            <a:xfrm>
              <a:off x="7621628" y="1902631"/>
              <a:ext cx="1293772" cy="796182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Operational Metrics</a:t>
              </a:r>
              <a:endParaRPr/>
            </a:p>
          </p:txBody>
        </p:sp>
        <p:sp>
          <p:nvSpPr>
            <p:cNvPr id="567" name="Google Shape;567;p79"/>
            <p:cNvSpPr/>
            <p:nvPr/>
          </p:nvSpPr>
          <p:spPr>
            <a:xfrm>
              <a:off x="242886" y="1683661"/>
              <a:ext cx="977803" cy="1234122"/>
            </a:xfrm>
            <a:custGeom>
              <a:rect b="b" l="l" r="r" t="t"/>
              <a:pathLst>
                <a:path extrusionOk="0" h="56" w="4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4" y="15"/>
                    <a:pt x="44" y="1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lnTo>
                    <a:pt x="2" y="0"/>
                  </a:lnTo>
                  <a:close/>
                  <a:moveTo>
                    <a:pt x="2" y="20"/>
                  </a:moveTo>
                  <a:cubicBezTo>
                    <a:pt x="1" y="20"/>
                    <a:pt x="0" y="21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4" y="35"/>
                    <a:pt x="44" y="3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lnTo>
                    <a:pt x="2" y="20"/>
                  </a:lnTo>
                  <a:close/>
                  <a:moveTo>
                    <a:pt x="2" y="40"/>
                  </a:moveTo>
                  <a:cubicBezTo>
                    <a:pt x="1" y="40"/>
                    <a:pt x="0" y="41"/>
                    <a:pt x="0" y="4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4" y="55"/>
                    <a:pt x="44" y="54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1"/>
                    <a:pt x="43" y="40"/>
                    <a:pt x="42" y="40"/>
                  </a:cubicBezTo>
                  <a:lnTo>
                    <a:pt x="2" y="40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68" name="Google Shape;568;p79"/>
            <p:cNvSpPr/>
            <p:nvPr/>
          </p:nvSpPr>
          <p:spPr>
            <a:xfrm>
              <a:off x="1592247" y="1683661"/>
              <a:ext cx="977803" cy="1234122"/>
            </a:xfrm>
            <a:custGeom>
              <a:rect b="b" l="l" r="r" t="t"/>
              <a:pathLst>
                <a:path extrusionOk="0" h="56" w="4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4" y="15"/>
                    <a:pt x="44" y="1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lnTo>
                    <a:pt x="2" y="0"/>
                  </a:lnTo>
                  <a:close/>
                  <a:moveTo>
                    <a:pt x="2" y="20"/>
                  </a:moveTo>
                  <a:cubicBezTo>
                    <a:pt x="1" y="20"/>
                    <a:pt x="0" y="21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4" y="35"/>
                    <a:pt x="44" y="3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lnTo>
                    <a:pt x="2" y="20"/>
                  </a:lnTo>
                  <a:close/>
                  <a:moveTo>
                    <a:pt x="2" y="40"/>
                  </a:moveTo>
                  <a:cubicBezTo>
                    <a:pt x="1" y="40"/>
                    <a:pt x="0" y="41"/>
                    <a:pt x="0" y="4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4" y="55"/>
                    <a:pt x="44" y="54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1"/>
                    <a:pt x="43" y="40"/>
                    <a:pt x="42" y="40"/>
                  </a:cubicBezTo>
                  <a:lnTo>
                    <a:pt x="2" y="40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69" name="Google Shape;569;p79"/>
            <p:cNvSpPr/>
            <p:nvPr/>
          </p:nvSpPr>
          <p:spPr>
            <a:xfrm>
              <a:off x="2941608" y="1683661"/>
              <a:ext cx="977803" cy="1234122"/>
            </a:xfrm>
            <a:custGeom>
              <a:rect b="b" l="l" r="r" t="t"/>
              <a:pathLst>
                <a:path extrusionOk="0" h="56" w="4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4" y="15"/>
                    <a:pt x="44" y="1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lnTo>
                    <a:pt x="2" y="0"/>
                  </a:lnTo>
                  <a:close/>
                  <a:moveTo>
                    <a:pt x="2" y="20"/>
                  </a:moveTo>
                  <a:cubicBezTo>
                    <a:pt x="1" y="20"/>
                    <a:pt x="0" y="21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4" y="35"/>
                    <a:pt x="44" y="3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lnTo>
                    <a:pt x="2" y="20"/>
                  </a:lnTo>
                  <a:close/>
                  <a:moveTo>
                    <a:pt x="2" y="40"/>
                  </a:moveTo>
                  <a:cubicBezTo>
                    <a:pt x="1" y="40"/>
                    <a:pt x="0" y="41"/>
                    <a:pt x="0" y="4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4" y="55"/>
                    <a:pt x="44" y="54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1"/>
                    <a:pt x="43" y="40"/>
                    <a:pt x="42" y="40"/>
                  </a:cubicBezTo>
                  <a:lnTo>
                    <a:pt x="2" y="40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70" name="Google Shape;570;p79"/>
            <p:cNvSpPr/>
            <p:nvPr/>
          </p:nvSpPr>
          <p:spPr>
            <a:xfrm>
              <a:off x="242885" y="4254567"/>
              <a:ext cx="1293772" cy="796182"/>
            </a:xfrm>
            <a:prstGeom prst="rect">
              <a:avLst/>
            </a:prstGeom>
            <a:noFill/>
            <a:ln cap="flat" cmpd="sng" w="25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Hadoop</a:t>
              </a:r>
              <a:endParaRPr/>
            </a:p>
          </p:txBody>
        </p:sp>
        <p:sp>
          <p:nvSpPr>
            <p:cNvPr id="571" name="Google Shape;571;p79"/>
            <p:cNvSpPr/>
            <p:nvPr/>
          </p:nvSpPr>
          <p:spPr>
            <a:xfrm>
              <a:off x="1647266" y="4254567"/>
              <a:ext cx="900285" cy="1659806"/>
            </a:xfrm>
            <a:prstGeom prst="rect">
              <a:avLst/>
            </a:prstGeom>
            <a:noFill/>
            <a:ln cap="flat" cmpd="sng" w="25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Product1: </a:t>
              </a: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App</a:t>
              </a:r>
              <a:endParaRPr/>
            </a:p>
          </p:txBody>
        </p:sp>
        <p:sp>
          <p:nvSpPr>
            <p:cNvPr id="572" name="Google Shape;572;p79"/>
            <p:cNvSpPr/>
            <p:nvPr/>
          </p:nvSpPr>
          <p:spPr>
            <a:xfrm>
              <a:off x="3669054" y="4254567"/>
              <a:ext cx="900285" cy="796182"/>
            </a:xfrm>
            <a:prstGeom prst="rect">
              <a:avLst/>
            </a:prstGeom>
            <a:noFill/>
            <a:ln cap="flat" cmpd="sng" w="25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Data Warehouse</a:t>
              </a:r>
              <a:endParaRPr/>
            </a:p>
          </p:txBody>
        </p:sp>
        <p:cxnSp>
          <p:nvCxnSpPr>
            <p:cNvPr id="573" name="Google Shape;573;p79"/>
            <p:cNvCxnSpPr/>
            <p:nvPr/>
          </p:nvCxnSpPr>
          <p:spPr>
            <a:xfrm>
              <a:off x="913355" y="2992156"/>
              <a:ext cx="6712392" cy="1127075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74" name="Google Shape;574;p79"/>
            <p:cNvCxnSpPr/>
            <p:nvPr/>
          </p:nvCxnSpPr>
          <p:spPr>
            <a:xfrm>
              <a:off x="3550050" y="2992156"/>
              <a:ext cx="3247626" cy="1127075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75" name="Google Shape;575;p79"/>
            <p:cNvCxnSpPr/>
            <p:nvPr/>
          </p:nvCxnSpPr>
          <p:spPr>
            <a:xfrm flipH="1">
              <a:off x="889033" y="2796045"/>
              <a:ext cx="3461272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76" name="Google Shape;576;p79"/>
            <p:cNvCxnSpPr/>
            <p:nvPr/>
          </p:nvCxnSpPr>
          <p:spPr>
            <a:xfrm flipH="1">
              <a:off x="2096671" y="2796045"/>
              <a:ext cx="2400521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77" name="Google Shape;577;p79"/>
            <p:cNvCxnSpPr/>
            <p:nvPr/>
          </p:nvCxnSpPr>
          <p:spPr>
            <a:xfrm flipH="1">
              <a:off x="3107565" y="2796045"/>
              <a:ext cx="1536515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78" name="Google Shape;578;p79"/>
            <p:cNvCxnSpPr/>
            <p:nvPr/>
          </p:nvCxnSpPr>
          <p:spPr>
            <a:xfrm flipH="1">
              <a:off x="4118459" y="2796045"/>
              <a:ext cx="672508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79" name="Google Shape;579;p79"/>
            <p:cNvCxnSpPr/>
            <p:nvPr/>
          </p:nvCxnSpPr>
          <p:spPr>
            <a:xfrm>
              <a:off x="5231630" y="2796045"/>
              <a:ext cx="1566046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80" name="Google Shape;580;p79"/>
            <p:cNvCxnSpPr/>
            <p:nvPr/>
          </p:nvCxnSpPr>
          <p:spPr>
            <a:xfrm>
              <a:off x="5378517" y="2796045"/>
              <a:ext cx="2247230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81" name="Google Shape;581;p79"/>
            <p:cNvCxnSpPr/>
            <p:nvPr/>
          </p:nvCxnSpPr>
          <p:spPr>
            <a:xfrm>
              <a:off x="7141370" y="2796045"/>
              <a:ext cx="484377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82" name="Google Shape;582;p79"/>
            <p:cNvCxnSpPr/>
            <p:nvPr/>
          </p:nvCxnSpPr>
          <p:spPr>
            <a:xfrm flipH="1">
              <a:off x="4118459" y="2796045"/>
              <a:ext cx="2753818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83" name="Google Shape;583;p79"/>
            <p:cNvCxnSpPr/>
            <p:nvPr/>
          </p:nvCxnSpPr>
          <p:spPr>
            <a:xfrm flipH="1">
              <a:off x="3107565" y="2796045"/>
              <a:ext cx="3495621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84" name="Google Shape;584;p79"/>
            <p:cNvCxnSpPr/>
            <p:nvPr/>
          </p:nvCxnSpPr>
          <p:spPr>
            <a:xfrm flipH="1">
              <a:off x="2096671" y="2796045"/>
              <a:ext cx="4237422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85" name="Google Shape;585;p79"/>
            <p:cNvCxnSpPr/>
            <p:nvPr/>
          </p:nvCxnSpPr>
          <p:spPr>
            <a:xfrm flipH="1">
              <a:off x="889033" y="2796045"/>
              <a:ext cx="5175968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86" name="Google Shape;586;p79"/>
            <p:cNvCxnSpPr/>
            <p:nvPr/>
          </p:nvCxnSpPr>
          <p:spPr>
            <a:xfrm flipH="1">
              <a:off x="4118459" y="2796045"/>
              <a:ext cx="4659694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87" name="Google Shape;587;p79"/>
            <p:cNvCxnSpPr/>
            <p:nvPr/>
          </p:nvCxnSpPr>
          <p:spPr>
            <a:xfrm flipH="1">
              <a:off x="3107565" y="2796045"/>
              <a:ext cx="5330830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88" name="Google Shape;588;p79"/>
            <p:cNvCxnSpPr/>
            <p:nvPr/>
          </p:nvCxnSpPr>
          <p:spPr>
            <a:xfrm flipH="1">
              <a:off x="2096672" y="2796045"/>
              <a:ext cx="6001963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89" name="Google Shape;589;p79"/>
            <p:cNvCxnSpPr/>
            <p:nvPr/>
          </p:nvCxnSpPr>
          <p:spPr>
            <a:xfrm flipH="1">
              <a:off x="889033" y="2796045"/>
              <a:ext cx="6869843" cy="1323186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590" name="Google Shape;590;p79"/>
            <p:cNvCxnSpPr/>
            <p:nvPr/>
          </p:nvCxnSpPr>
          <p:spPr>
            <a:xfrm>
              <a:off x="731786" y="2992156"/>
              <a:ext cx="157247" cy="1127075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591" name="Google Shape;591;p79"/>
            <p:cNvCxnSpPr/>
            <p:nvPr/>
          </p:nvCxnSpPr>
          <p:spPr>
            <a:xfrm flipH="1">
              <a:off x="889033" y="2999698"/>
              <a:ext cx="1192180" cy="1119533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592" name="Google Shape;592;p79"/>
            <p:cNvCxnSpPr/>
            <p:nvPr/>
          </p:nvCxnSpPr>
          <p:spPr>
            <a:xfrm flipH="1">
              <a:off x="889033" y="2992156"/>
              <a:ext cx="2541477" cy="1127075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sp>
          <p:nvSpPr>
            <p:cNvPr id="593" name="Google Shape;593;p79"/>
            <p:cNvSpPr txBox="1"/>
            <p:nvPr/>
          </p:nvSpPr>
          <p:spPr>
            <a:xfrm>
              <a:off x="242885" y="2162223"/>
              <a:ext cx="977803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Provisioning</a:t>
              </a:r>
              <a:endParaRPr/>
            </a:p>
          </p:txBody>
        </p:sp>
        <p:sp>
          <p:nvSpPr>
            <p:cNvPr id="594" name="Google Shape;594;p79"/>
            <p:cNvSpPr txBox="1"/>
            <p:nvPr/>
          </p:nvSpPr>
          <p:spPr>
            <a:xfrm>
              <a:off x="1592247" y="2162223"/>
              <a:ext cx="977803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Builds</a:t>
              </a:r>
              <a:endParaRPr b="0" i="0" sz="11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95" name="Google Shape;595;p79"/>
            <p:cNvSpPr txBox="1"/>
            <p:nvPr/>
          </p:nvSpPr>
          <p:spPr>
            <a:xfrm>
              <a:off x="2941608" y="2162223"/>
              <a:ext cx="977803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Deployments</a:t>
              </a:r>
              <a:endParaRPr/>
            </a:p>
          </p:txBody>
        </p:sp>
      </p:grpSp>
      <p:sp>
        <p:nvSpPr>
          <p:cNvPr id="596" name="Google Shape;596;p79"/>
          <p:cNvSpPr/>
          <p:nvPr/>
        </p:nvSpPr>
        <p:spPr>
          <a:xfrm>
            <a:off x="2289436" y="4792533"/>
            <a:ext cx="1001417" cy="310896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Databases</a:t>
            </a:r>
            <a:endParaRPr/>
          </a:p>
        </p:txBody>
      </p:sp>
      <p:sp>
        <p:nvSpPr>
          <p:cNvPr id="597" name="Google Shape;597;p79"/>
          <p:cNvSpPr/>
          <p:nvPr/>
        </p:nvSpPr>
        <p:spPr>
          <a:xfrm>
            <a:off x="2289436" y="5109525"/>
            <a:ext cx="1001417" cy="310896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Storage</a:t>
            </a:r>
            <a:endParaRPr/>
          </a:p>
        </p:txBody>
      </p:sp>
      <p:sp>
        <p:nvSpPr>
          <p:cNvPr id="598" name="Google Shape;598;p79"/>
          <p:cNvSpPr/>
          <p:nvPr/>
        </p:nvSpPr>
        <p:spPr>
          <a:xfrm>
            <a:off x="2289436" y="5426517"/>
            <a:ext cx="1001417" cy="310896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Interfaces</a:t>
            </a:r>
            <a:endParaRPr/>
          </a:p>
        </p:txBody>
      </p:sp>
      <p:sp>
        <p:nvSpPr>
          <p:cNvPr id="599" name="Google Shape;599;p79"/>
          <p:cNvSpPr/>
          <p:nvPr/>
        </p:nvSpPr>
        <p:spPr>
          <a:xfrm>
            <a:off x="3501574" y="4171499"/>
            <a:ext cx="1202357" cy="1659806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Product2: </a:t>
            </a:r>
            <a:r>
              <a:rPr b="0" i="0" lang="en-U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App</a:t>
            </a:r>
            <a:endParaRPr/>
          </a:p>
        </p:txBody>
      </p:sp>
      <p:sp>
        <p:nvSpPr>
          <p:cNvPr id="600" name="Google Shape;600;p79"/>
          <p:cNvSpPr/>
          <p:nvPr/>
        </p:nvSpPr>
        <p:spPr>
          <a:xfrm>
            <a:off x="3596868" y="4800554"/>
            <a:ext cx="1001417" cy="310896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Databases</a:t>
            </a:r>
            <a:endParaRPr/>
          </a:p>
        </p:txBody>
      </p:sp>
      <p:sp>
        <p:nvSpPr>
          <p:cNvPr id="601" name="Google Shape;601;p79"/>
          <p:cNvSpPr/>
          <p:nvPr/>
        </p:nvSpPr>
        <p:spPr>
          <a:xfrm>
            <a:off x="3596868" y="5117546"/>
            <a:ext cx="1001417" cy="310896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Storage</a:t>
            </a:r>
            <a:endParaRPr/>
          </a:p>
        </p:txBody>
      </p:sp>
      <p:sp>
        <p:nvSpPr>
          <p:cNvPr id="602" name="Google Shape;602;p79"/>
          <p:cNvSpPr/>
          <p:nvPr/>
        </p:nvSpPr>
        <p:spPr>
          <a:xfrm>
            <a:off x="3596868" y="5434538"/>
            <a:ext cx="1001417" cy="310896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Interfaces</a:t>
            </a:r>
            <a:endParaRPr/>
          </a:p>
        </p:txBody>
      </p:sp>
      <p:sp>
        <p:nvSpPr>
          <p:cNvPr id="603" name="Google Shape;603;p79"/>
          <p:cNvSpPr txBox="1"/>
          <p:nvPr/>
        </p:nvSpPr>
        <p:spPr>
          <a:xfrm>
            <a:off x="304793" y="16139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79"/>
          <p:cNvSpPr txBox="1"/>
          <p:nvPr/>
        </p:nvSpPr>
        <p:spPr>
          <a:xfrm>
            <a:off x="3908937" y="25283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Artifacts</a:t>
            </a:r>
            <a:endParaRPr/>
          </a:p>
        </p:txBody>
      </p:sp>
      <p:sp>
        <p:nvSpPr>
          <p:cNvPr id="605" name="Google Shape;605;p79"/>
          <p:cNvSpPr txBox="1"/>
          <p:nvPr/>
        </p:nvSpPr>
        <p:spPr>
          <a:xfrm>
            <a:off x="3908937" y="16139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Governance</a:t>
            </a:r>
            <a:endParaRPr/>
          </a:p>
        </p:txBody>
      </p:sp>
      <p:sp>
        <p:nvSpPr>
          <p:cNvPr id="606" name="Google Shape;606;p79"/>
          <p:cNvSpPr txBox="1"/>
          <p:nvPr/>
        </p:nvSpPr>
        <p:spPr>
          <a:xfrm>
            <a:off x="2156337" y="25283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Test Automation</a:t>
            </a:r>
            <a:endParaRPr/>
          </a:p>
        </p:txBody>
      </p:sp>
      <p:sp>
        <p:nvSpPr>
          <p:cNvPr id="607" name="Google Shape;607;p79"/>
          <p:cNvSpPr txBox="1"/>
          <p:nvPr/>
        </p:nvSpPr>
        <p:spPr>
          <a:xfrm>
            <a:off x="2080137" y="16139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IaaS</a:t>
            </a:r>
            <a:endParaRPr/>
          </a:p>
        </p:txBody>
      </p:sp>
      <p:sp>
        <p:nvSpPr>
          <p:cNvPr id="608" name="Google Shape;608;p79"/>
          <p:cNvSpPr txBox="1"/>
          <p:nvPr/>
        </p:nvSpPr>
        <p:spPr>
          <a:xfrm>
            <a:off x="327537" y="25283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Compliance</a:t>
            </a:r>
            <a:endParaRPr/>
          </a:p>
        </p:txBody>
      </p:sp>
      <p:sp>
        <p:nvSpPr>
          <p:cNvPr id="609" name="Google Shape;609;p79"/>
          <p:cNvSpPr txBox="1"/>
          <p:nvPr/>
        </p:nvSpPr>
        <p:spPr>
          <a:xfrm>
            <a:off x="251337" y="16139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0"/>
          <p:cNvSpPr/>
          <p:nvPr/>
        </p:nvSpPr>
        <p:spPr>
          <a:xfrm>
            <a:off x="3530474" y="4705254"/>
            <a:ext cx="1202400" cy="2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Kafka Streams</a:t>
            </a:r>
            <a:endParaRPr/>
          </a:p>
        </p:txBody>
      </p:sp>
      <p:sp>
        <p:nvSpPr>
          <p:cNvPr id="615" name="Google Shape;615;p80"/>
          <p:cNvSpPr/>
          <p:nvPr/>
        </p:nvSpPr>
        <p:spPr>
          <a:xfrm>
            <a:off x="2190750" y="4706326"/>
            <a:ext cx="1178100" cy="24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Kafka Stre</a:t>
            </a:r>
            <a:r>
              <a:rPr b="0" i="0" lang="en-U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US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ms</a:t>
            </a:r>
            <a:endParaRPr/>
          </a:p>
        </p:txBody>
      </p:sp>
      <p:sp>
        <p:nvSpPr>
          <p:cNvPr id="616" name="Google Shape;616;p80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oboto"/>
              <a:buNone/>
            </a:pPr>
            <a:r>
              <a:rPr lang="en-US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After: </a:t>
            </a:r>
            <a:r>
              <a:rPr lang="en-US"/>
              <a:t>Productivity </a:t>
            </a:r>
            <a:r>
              <a:rPr lang="en-US"/>
              <a:t>Platform with Kafka</a:t>
            </a:r>
            <a:endParaRPr/>
          </a:p>
        </p:txBody>
      </p:sp>
      <p:sp>
        <p:nvSpPr>
          <p:cNvPr id="617" name="Google Shape;617;p80"/>
          <p:cNvSpPr txBox="1"/>
          <p:nvPr/>
        </p:nvSpPr>
        <p:spPr>
          <a:xfrm>
            <a:off x="3979513" y="1081958"/>
            <a:ext cx="1714628" cy="34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oto Sans Symbols"/>
              <a:buChar char="✓"/>
            </a:pPr>
            <a:r>
              <a:rPr b="1" lang="en-US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cohesive</a:t>
            </a:r>
            <a:endParaRPr/>
          </a:p>
        </p:txBody>
      </p:sp>
      <p:sp>
        <p:nvSpPr>
          <p:cNvPr id="618" name="Google Shape;618;p80"/>
          <p:cNvSpPr txBox="1"/>
          <p:nvPr/>
        </p:nvSpPr>
        <p:spPr>
          <a:xfrm>
            <a:off x="6448673" y="1081958"/>
            <a:ext cx="2044985" cy="34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oto Sans Symbols"/>
              <a:buChar char="✓"/>
            </a:pPr>
            <a:r>
              <a:rPr b="1" lang="en-US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agnostic</a:t>
            </a:r>
            <a:endParaRPr/>
          </a:p>
        </p:txBody>
      </p:sp>
      <p:sp>
        <p:nvSpPr>
          <p:cNvPr id="619" name="Google Shape;619;p80"/>
          <p:cNvSpPr txBox="1"/>
          <p:nvPr/>
        </p:nvSpPr>
        <p:spPr>
          <a:xfrm>
            <a:off x="9210251" y="1081958"/>
            <a:ext cx="2417010" cy="3416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oto Sans Symbols"/>
              <a:buChar char="✓"/>
            </a:pPr>
            <a:r>
              <a:rPr b="1" i="0" lang="en-US" sz="18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1" lang="en-US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elf serviceable</a:t>
            </a:r>
            <a:endParaRPr/>
          </a:p>
        </p:txBody>
      </p:sp>
      <p:grpSp>
        <p:nvGrpSpPr>
          <p:cNvPr id="620" name="Google Shape;620;p80"/>
          <p:cNvGrpSpPr/>
          <p:nvPr/>
        </p:nvGrpSpPr>
        <p:grpSpPr>
          <a:xfrm>
            <a:off x="304793" y="1592572"/>
            <a:ext cx="11582315" cy="3696000"/>
            <a:chOff x="242885" y="1683661"/>
            <a:chExt cx="8672643" cy="3696000"/>
          </a:xfrm>
        </p:grpSpPr>
        <p:sp>
          <p:nvSpPr>
            <p:cNvPr id="621" name="Google Shape;621;p80"/>
            <p:cNvSpPr/>
            <p:nvPr/>
          </p:nvSpPr>
          <p:spPr>
            <a:xfrm>
              <a:off x="4817273" y="4254566"/>
              <a:ext cx="1905900" cy="796200"/>
            </a:xfrm>
            <a:prstGeom prst="rect">
              <a:avLst/>
            </a:prstGeom>
            <a:noFill/>
            <a:ln cap="flat" cmpd="sng" w="254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Search</a:t>
              </a:r>
              <a:endParaRPr/>
            </a:p>
          </p:txBody>
        </p:sp>
        <p:sp>
          <p:nvSpPr>
            <p:cNvPr id="622" name="Google Shape;622;p80"/>
            <p:cNvSpPr/>
            <p:nvPr/>
          </p:nvSpPr>
          <p:spPr>
            <a:xfrm>
              <a:off x="6869622" y="4254566"/>
              <a:ext cx="1908600" cy="796200"/>
            </a:xfrm>
            <a:prstGeom prst="rect">
              <a:avLst/>
            </a:prstGeom>
            <a:noFill/>
            <a:ln cap="flat" cmpd="sng" w="25400">
              <a:solidFill>
                <a:schemeClr val="accent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Security</a:t>
              </a:r>
              <a:endParaRPr/>
            </a:p>
          </p:txBody>
        </p:sp>
        <p:grpSp>
          <p:nvGrpSpPr>
            <p:cNvPr id="623" name="Google Shape;623;p80"/>
            <p:cNvGrpSpPr/>
            <p:nvPr/>
          </p:nvGrpSpPr>
          <p:grpSpPr>
            <a:xfrm>
              <a:off x="4679948" y="4119231"/>
              <a:ext cx="4235450" cy="1260430"/>
              <a:chOff x="10471" y="1283309"/>
              <a:chExt cx="4235450" cy="1260430"/>
            </a:xfrm>
          </p:grpSpPr>
          <p:sp>
            <p:nvSpPr>
              <p:cNvPr id="624" name="Google Shape;624;p80"/>
              <p:cNvSpPr/>
              <p:nvPr/>
            </p:nvSpPr>
            <p:spPr>
              <a:xfrm>
                <a:off x="10471" y="1283309"/>
                <a:ext cx="4235450" cy="1112384"/>
              </a:xfrm>
              <a:prstGeom prst="rect">
                <a:avLst/>
              </a:prstGeom>
              <a:noFill/>
              <a:ln cap="flat" cmpd="sng" w="25400">
                <a:solidFill>
                  <a:schemeClr val="accent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625" name="Google Shape;625;p80"/>
              <p:cNvSpPr/>
              <p:nvPr/>
            </p:nvSpPr>
            <p:spPr>
              <a:xfrm>
                <a:off x="1094335" y="2277029"/>
                <a:ext cx="2067723" cy="26671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100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General Application Architecture</a:t>
                </a:r>
                <a:endParaRPr/>
              </a:p>
            </p:txBody>
          </p:sp>
        </p:grpSp>
        <p:sp>
          <p:nvSpPr>
            <p:cNvPr id="626" name="Google Shape;626;p80"/>
            <p:cNvSpPr/>
            <p:nvPr/>
          </p:nvSpPr>
          <p:spPr>
            <a:xfrm>
              <a:off x="4290969" y="1902631"/>
              <a:ext cx="1293900" cy="7962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Service Discovery/ KV </a:t>
              </a:r>
              <a:endParaRPr sz="11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27" name="Google Shape;627;p80"/>
            <p:cNvSpPr/>
            <p:nvPr/>
          </p:nvSpPr>
          <p:spPr>
            <a:xfrm>
              <a:off x="5956299" y="1902631"/>
              <a:ext cx="1293900" cy="7962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Monitoring, Logging, Tracing</a:t>
              </a:r>
              <a:endParaRPr/>
            </a:p>
          </p:txBody>
        </p:sp>
        <p:sp>
          <p:nvSpPr>
            <p:cNvPr id="628" name="Google Shape;628;p80"/>
            <p:cNvSpPr/>
            <p:nvPr/>
          </p:nvSpPr>
          <p:spPr>
            <a:xfrm>
              <a:off x="7621628" y="1902631"/>
              <a:ext cx="1293900" cy="7962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rPr lang="en-US" sz="11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Kafka</a:t>
              </a:r>
              <a:endParaRPr/>
            </a:p>
          </p:txBody>
        </p:sp>
        <p:sp>
          <p:nvSpPr>
            <p:cNvPr id="629" name="Google Shape;629;p80"/>
            <p:cNvSpPr/>
            <p:nvPr/>
          </p:nvSpPr>
          <p:spPr>
            <a:xfrm>
              <a:off x="242886" y="1683661"/>
              <a:ext cx="977803" cy="1234122"/>
            </a:xfrm>
            <a:custGeom>
              <a:rect b="b" l="l" r="r" t="t"/>
              <a:pathLst>
                <a:path extrusionOk="0" h="56" w="4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4" y="15"/>
                    <a:pt x="44" y="1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lnTo>
                    <a:pt x="2" y="0"/>
                  </a:lnTo>
                  <a:close/>
                  <a:moveTo>
                    <a:pt x="2" y="20"/>
                  </a:moveTo>
                  <a:cubicBezTo>
                    <a:pt x="1" y="20"/>
                    <a:pt x="0" y="21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4" y="35"/>
                    <a:pt x="44" y="3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lnTo>
                    <a:pt x="2" y="20"/>
                  </a:lnTo>
                  <a:close/>
                  <a:moveTo>
                    <a:pt x="2" y="40"/>
                  </a:moveTo>
                  <a:cubicBezTo>
                    <a:pt x="1" y="40"/>
                    <a:pt x="0" y="41"/>
                    <a:pt x="0" y="4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4" y="55"/>
                    <a:pt x="44" y="54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1"/>
                    <a:pt x="43" y="40"/>
                    <a:pt x="42" y="40"/>
                  </a:cubicBezTo>
                  <a:lnTo>
                    <a:pt x="2" y="40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30" name="Google Shape;630;p80"/>
            <p:cNvSpPr/>
            <p:nvPr/>
          </p:nvSpPr>
          <p:spPr>
            <a:xfrm>
              <a:off x="1592247" y="1683661"/>
              <a:ext cx="977803" cy="1234122"/>
            </a:xfrm>
            <a:custGeom>
              <a:rect b="b" l="l" r="r" t="t"/>
              <a:pathLst>
                <a:path extrusionOk="0" h="56" w="4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4" y="15"/>
                    <a:pt x="44" y="1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lnTo>
                    <a:pt x="2" y="0"/>
                  </a:lnTo>
                  <a:close/>
                  <a:moveTo>
                    <a:pt x="2" y="20"/>
                  </a:moveTo>
                  <a:cubicBezTo>
                    <a:pt x="1" y="20"/>
                    <a:pt x="0" y="21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4" y="35"/>
                    <a:pt x="44" y="3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lnTo>
                    <a:pt x="2" y="20"/>
                  </a:lnTo>
                  <a:close/>
                  <a:moveTo>
                    <a:pt x="2" y="40"/>
                  </a:moveTo>
                  <a:cubicBezTo>
                    <a:pt x="1" y="40"/>
                    <a:pt x="0" y="41"/>
                    <a:pt x="0" y="4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4" y="55"/>
                    <a:pt x="44" y="54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1"/>
                    <a:pt x="43" y="40"/>
                    <a:pt x="42" y="40"/>
                  </a:cubicBezTo>
                  <a:lnTo>
                    <a:pt x="2" y="40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31" name="Google Shape;631;p80"/>
            <p:cNvSpPr/>
            <p:nvPr/>
          </p:nvSpPr>
          <p:spPr>
            <a:xfrm>
              <a:off x="2941608" y="1683661"/>
              <a:ext cx="977803" cy="1234122"/>
            </a:xfrm>
            <a:custGeom>
              <a:rect b="b" l="l" r="r" t="t"/>
              <a:pathLst>
                <a:path extrusionOk="0" h="56" w="4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1" y="16"/>
                    <a:pt x="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4" y="15"/>
                    <a:pt x="44" y="1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4" y="1"/>
                    <a:pt x="43" y="0"/>
                    <a:pt x="42" y="0"/>
                  </a:cubicBezTo>
                  <a:lnTo>
                    <a:pt x="2" y="0"/>
                  </a:lnTo>
                  <a:close/>
                  <a:moveTo>
                    <a:pt x="2" y="20"/>
                  </a:moveTo>
                  <a:cubicBezTo>
                    <a:pt x="1" y="20"/>
                    <a:pt x="0" y="21"/>
                    <a:pt x="0" y="2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1" y="36"/>
                    <a:pt x="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4" y="35"/>
                    <a:pt x="44" y="34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1"/>
                    <a:pt x="43" y="20"/>
                    <a:pt x="42" y="20"/>
                  </a:cubicBezTo>
                  <a:lnTo>
                    <a:pt x="2" y="20"/>
                  </a:lnTo>
                  <a:close/>
                  <a:moveTo>
                    <a:pt x="2" y="40"/>
                  </a:moveTo>
                  <a:cubicBezTo>
                    <a:pt x="1" y="40"/>
                    <a:pt x="0" y="41"/>
                    <a:pt x="0" y="4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6"/>
                    <a:pt x="44" y="55"/>
                    <a:pt x="44" y="54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4" y="41"/>
                    <a:pt x="43" y="40"/>
                    <a:pt x="42" y="40"/>
                  </a:cubicBezTo>
                  <a:lnTo>
                    <a:pt x="2" y="40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32" name="Google Shape;632;p80"/>
            <p:cNvSpPr txBox="1"/>
            <p:nvPr/>
          </p:nvSpPr>
          <p:spPr>
            <a:xfrm>
              <a:off x="242885" y="2162223"/>
              <a:ext cx="977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Provisioning</a:t>
              </a:r>
              <a:endParaRPr/>
            </a:p>
          </p:txBody>
        </p:sp>
        <p:sp>
          <p:nvSpPr>
            <p:cNvPr id="633" name="Google Shape;633;p80"/>
            <p:cNvSpPr txBox="1"/>
            <p:nvPr/>
          </p:nvSpPr>
          <p:spPr>
            <a:xfrm>
              <a:off x="1592247" y="2162223"/>
              <a:ext cx="977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Builds</a:t>
              </a:r>
              <a:endParaRPr b="0" i="0" sz="11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34" name="Google Shape;634;p80"/>
            <p:cNvSpPr txBox="1"/>
            <p:nvPr/>
          </p:nvSpPr>
          <p:spPr>
            <a:xfrm>
              <a:off x="2941608" y="2162223"/>
              <a:ext cx="9777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2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Deployments</a:t>
              </a:r>
              <a:endParaRPr/>
            </a:p>
          </p:txBody>
        </p:sp>
        <p:sp>
          <p:nvSpPr>
            <p:cNvPr id="635" name="Google Shape;635;p80"/>
            <p:cNvSpPr/>
            <p:nvPr/>
          </p:nvSpPr>
          <p:spPr>
            <a:xfrm>
              <a:off x="242885" y="4254567"/>
              <a:ext cx="1293900" cy="796200"/>
            </a:xfrm>
            <a:prstGeom prst="rect">
              <a:avLst/>
            </a:prstGeom>
            <a:noFill/>
            <a:ln cap="flat" cmpd="sng" w="25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Hadoop</a:t>
              </a:r>
              <a:endParaRPr/>
            </a:p>
          </p:txBody>
        </p:sp>
        <p:sp>
          <p:nvSpPr>
            <p:cNvPr id="636" name="Google Shape;636;p80"/>
            <p:cNvSpPr/>
            <p:nvPr/>
          </p:nvSpPr>
          <p:spPr>
            <a:xfrm>
              <a:off x="1647266" y="4254567"/>
              <a:ext cx="900300" cy="796200"/>
            </a:xfrm>
            <a:prstGeom prst="rect">
              <a:avLst/>
            </a:prstGeom>
            <a:noFill/>
            <a:ln cap="flat" cmpd="sng" w="25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Product1: </a:t>
              </a: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App</a:t>
              </a:r>
              <a:endParaRPr b="0" i="0" sz="11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37" name="Google Shape;637;p80"/>
            <p:cNvSpPr/>
            <p:nvPr/>
          </p:nvSpPr>
          <p:spPr>
            <a:xfrm>
              <a:off x="2658160" y="4254567"/>
              <a:ext cx="900300" cy="796200"/>
            </a:xfrm>
            <a:prstGeom prst="rect">
              <a:avLst/>
            </a:prstGeom>
            <a:noFill/>
            <a:ln cap="flat" cmpd="sng" w="25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Product2:</a:t>
              </a: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App</a:t>
              </a:r>
              <a:endParaRPr/>
            </a:p>
          </p:txBody>
        </p:sp>
        <p:sp>
          <p:nvSpPr>
            <p:cNvPr id="638" name="Google Shape;638;p80"/>
            <p:cNvSpPr/>
            <p:nvPr/>
          </p:nvSpPr>
          <p:spPr>
            <a:xfrm>
              <a:off x="3669054" y="4254567"/>
              <a:ext cx="900300" cy="796200"/>
            </a:xfrm>
            <a:prstGeom prst="rect">
              <a:avLst/>
            </a:prstGeom>
            <a:noFill/>
            <a:ln cap="flat" cmpd="sng" w="25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Data Warehouse</a:t>
              </a:r>
              <a:endParaRPr/>
            </a:p>
          </p:txBody>
        </p:sp>
        <p:sp>
          <p:nvSpPr>
            <p:cNvPr id="639" name="Google Shape;639;p80"/>
            <p:cNvSpPr/>
            <p:nvPr/>
          </p:nvSpPr>
          <p:spPr>
            <a:xfrm>
              <a:off x="403559" y="3303214"/>
              <a:ext cx="8317500" cy="37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pipelines running productivity micro services</a:t>
              </a:r>
              <a:endParaRPr/>
            </a:p>
          </p:txBody>
        </p:sp>
        <p:cxnSp>
          <p:nvCxnSpPr>
            <p:cNvPr id="640" name="Google Shape;640;p80"/>
            <p:cNvCxnSpPr/>
            <p:nvPr/>
          </p:nvCxnSpPr>
          <p:spPr>
            <a:xfrm>
              <a:off x="750044" y="3000006"/>
              <a:ext cx="3110400" cy="239100"/>
            </a:xfrm>
            <a:prstGeom prst="bentConnector3">
              <a:avLst>
                <a:gd fmla="val 99024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641" name="Google Shape;641;p80"/>
            <p:cNvCxnSpPr/>
            <p:nvPr/>
          </p:nvCxnSpPr>
          <p:spPr>
            <a:xfrm>
              <a:off x="2081149" y="3000006"/>
              <a:ext cx="2075400" cy="239100"/>
            </a:xfrm>
            <a:prstGeom prst="bentConnector3">
              <a:avLst>
                <a:gd fmla="val 88075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642" name="Google Shape;642;p80"/>
            <p:cNvCxnSpPr/>
            <p:nvPr/>
          </p:nvCxnSpPr>
          <p:spPr>
            <a:xfrm>
              <a:off x="3430509" y="3000006"/>
              <a:ext cx="1022100" cy="239100"/>
            </a:xfrm>
            <a:prstGeom prst="bentConnector3">
              <a:avLst>
                <a:gd fmla="val 77126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643" name="Google Shape;643;p80"/>
            <p:cNvCxnSpPr/>
            <p:nvPr/>
          </p:nvCxnSpPr>
          <p:spPr>
            <a:xfrm flipH="1">
              <a:off x="5340512" y="2785544"/>
              <a:ext cx="2928000" cy="453600"/>
            </a:xfrm>
            <a:prstGeom prst="bentConnector3">
              <a:avLst>
                <a:gd fmla="val 70077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44" name="Google Shape;644;p80"/>
            <p:cNvCxnSpPr/>
            <p:nvPr/>
          </p:nvCxnSpPr>
          <p:spPr>
            <a:xfrm flipH="1">
              <a:off x="5044385" y="2785545"/>
              <a:ext cx="1558800" cy="453600"/>
            </a:xfrm>
            <a:prstGeom prst="bentConnector3">
              <a:avLst>
                <a:gd fmla="val 54331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45" name="Google Shape;645;p80"/>
            <p:cNvCxnSpPr/>
            <p:nvPr/>
          </p:nvCxnSpPr>
          <p:spPr>
            <a:xfrm rot="5400000">
              <a:off x="4616857" y="2918222"/>
              <a:ext cx="452700" cy="189300"/>
            </a:xfrm>
            <a:prstGeom prst="bentConnector3">
              <a:avLst>
                <a:gd fmla="val 70120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646" name="Google Shape;646;p80"/>
            <p:cNvCxnSpPr/>
            <p:nvPr/>
          </p:nvCxnSpPr>
          <p:spPr>
            <a:xfrm flipH="1" rot="10800000">
              <a:off x="889771" y="3737643"/>
              <a:ext cx="2925000" cy="434700"/>
            </a:xfrm>
            <a:prstGeom prst="bentConnector3">
              <a:avLst>
                <a:gd fmla="val 54245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med" w="med" type="triangle"/>
            </a:ln>
          </p:spPr>
        </p:cxnSp>
        <p:cxnSp>
          <p:nvCxnSpPr>
            <p:cNvPr id="647" name="Google Shape;647;p80"/>
            <p:cNvCxnSpPr/>
            <p:nvPr/>
          </p:nvCxnSpPr>
          <p:spPr>
            <a:xfrm flipH="1" rot="10800000">
              <a:off x="2096429" y="3737643"/>
              <a:ext cx="1914600" cy="434700"/>
            </a:xfrm>
            <a:prstGeom prst="bentConnector3">
              <a:avLst>
                <a:gd fmla="val 41096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  <p:cxnSp>
          <p:nvCxnSpPr>
            <p:cNvPr id="648" name="Google Shape;648;p80"/>
            <p:cNvCxnSpPr/>
            <p:nvPr/>
          </p:nvCxnSpPr>
          <p:spPr>
            <a:xfrm flipH="1" rot="10800000">
              <a:off x="3107322" y="3737643"/>
              <a:ext cx="1100100" cy="434700"/>
            </a:xfrm>
            <a:prstGeom prst="bentConnector3">
              <a:avLst>
                <a:gd fmla="val 31235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  <p:cxnSp>
          <p:nvCxnSpPr>
            <p:cNvPr id="649" name="Google Shape;649;p80"/>
            <p:cNvCxnSpPr/>
            <p:nvPr/>
          </p:nvCxnSpPr>
          <p:spPr>
            <a:xfrm rot="-5400000">
              <a:off x="4043517" y="3812343"/>
              <a:ext cx="434700" cy="285300"/>
            </a:xfrm>
            <a:prstGeom prst="bentConnector3">
              <a:avLst>
                <a:gd fmla="val 22470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  <p:cxnSp>
          <p:nvCxnSpPr>
            <p:cNvPr id="650" name="Google Shape;650;p80"/>
            <p:cNvCxnSpPr/>
            <p:nvPr/>
          </p:nvCxnSpPr>
          <p:spPr>
            <a:xfrm rot="10800000">
              <a:off x="5190223" y="3733443"/>
              <a:ext cx="2651700" cy="438900"/>
            </a:xfrm>
            <a:prstGeom prst="bentConnector3">
              <a:avLst>
                <a:gd fmla="val 54082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  <p:cxnSp>
          <p:nvCxnSpPr>
            <p:cNvPr id="651" name="Google Shape;651;p80"/>
            <p:cNvCxnSpPr/>
            <p:nvPr/>
          </p:nvCxnSpPr>
          <p:spPr>
            <a:xfrm rot="10800000">
              <a:off x="4662462" y="3733443"/>
              <a:ext cx="1097400" cy="438900"/>
            </a:xfrm>
            <a:prstGeom prst="bentConnector3">
              <a:avLst>
                <a:gd fmla="val 31438" name="adj1"/>
              </a:avLst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</p:grpSp>
      <p:sp>
        <p:nvSpPr>
          <p:cNvPr id="652" name="Google Shape;652;p80"/>
          <p:cNvSpPr txBox="1"/>
          <p:nvPr/>
        </p:nvSpPr>
        <p:spPr>
          <a:xfrm>
            <a:off x="304800" y="1063512"/>
            <a:ext cx="2920181" cy="378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Noto Sans Symbols"/>
              <a:buChar char="✓"/>
            </a:pPr>
            <a:r>
              <a:rPr b="1" lang="en-US" sz="18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hyper-converged</a:t>
            </a:r>
            <a:endParaRPr b="1" i="0" sz="1800" u="none" cap="none" strike="noStrike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3" name="Google Shape;653;p80"/>
          <p:cNvSpPr txBox="1"/>
          <p:nvPr/>
        </p:nvSpPr>
        <p:spPr>
          <a:xfrm>
            <a:off x="3908937" y="16139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Governance</a:t>
            </a:r>
            <a:endParaRPr/>
          </a:p>
        </p:txBody>
      </p:sp>
      <p:sp>
        <p:nvSpPr>
          <p:cNvPr id="654" name="Google Shape;654;p80"/>
          <p:cNvSpPr txBox="1"/>
          <p:nvPr/>
        </p:nvSpPr>
        <p:spPr>
          <a:xfrm>
            <a:off x="3908937" y="25283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Artifacts</a:t>
            </a:r>
            <a:endParaRPr/>
          </a:p>
        </p:txBody>
      </p:sp>
      <p:sp>
        <p:nvSpPr>
          <p:cNvPr id="655" name="Google Shape;655;p80"/>
          <p:cNvSpPr txBox="1"/>
          <p:nvPr/>
        </p:nvSpPr>
        <p:spPr>
          <a:xfrm>
            <a:off x="2080137" y="25283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Test automation</a:t>
            </a:r>
            <a:endParaRPr/>
          </a:p>
        </p:txBody>
      </p:sp>
      <p:sp>
        <p:nvSpPr>
          <p:cNvPr id="656" name="Google Shape;656;p80"/>
          <p:cNvSpPr txBox="1"/>
          <p:nvPr/>
        </p:nvSpPr>
        <p:spPr>
          <a:xfrm>
            <a:off x="2080137" y="16139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Immutable </a:t>
            </a: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IaaS </a:t>
            </a:r>
            <a:endParaRPr/>
          </a:p>
        </p:txBody>
      </p:sp>
      <p:sp>
        <p:nvSpPr>
          <p:cNvPr id="657" name="Google Shape;657;p80"/>
          <p:cNvSpPr txBox="1"/>
          <p:nvPr/>
        </p:nvSpPr>
        <p:spPr>
          <a:xfrm>
            <a:off x="327537" y="16139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Security</a:t>
            </a:r>
            <a:endParaRPr/>
          </a:p>
        </p:txBody>
      </p:sp>
      <p:sp>
        <p:nvSpPr>
          <p:cNvPr id="658" name="Google Shape;658;p80"/>
          <p:cNvSpPr txBox="1"/>
          <p:nvPr/>
        </p:nvSpPr>
        <p:spPr>
          <a:xfrm>
            <a:off x="327537" y="2528334"/>
            <a:ext cx="13059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Compliance</a:t>
            </a:r>
            <a:endParaRPr/>
          </a:p>
        </p:txBody>
      </p:sp>
      <p:sp>
        <p:nvSpPr>
          <p:cNvPr id="659" name="Google Shape;659;p80"/>
          <p:cNvSpPr/>
          <p:nvPr/>
        </p:nvSpPr>
        <p:spPr>
          <a:xfrm>
            <a:off x="6257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80"/>
          <p:cNvSpPr/>
          <p:nvPr/>
        </p:nvSpPr>
        <p:spPr>
          <a:xfrm>
            <a:off x="9305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80"/>
          <p:cNvSpPr/>
          <p:nvPr/>
        </p:nvSpPr>
        <p:spPr>
          <a:xfrm>
            <a:off x="12353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80"/>
          <p:cNvSpPr/>
          <p:nvPr/>
        </p:nvSpPr>
        <p:spPr>
          <a:xfrm>
            <a:off x="15401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80"/>
          <p:cNvSpPr/>
          <p:nvPr/>
        </p:nvSpPr>
        <p:spPr>
          <a:xfrm>
            <a:off x="18449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0"/>
          <p:cNvSpPr/>
          <p:nvPr/>
        </p:nvSpPr>
        <p:spPr>
          <a:xfrm>
            <a:off x="21497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80"/>
          <p:cNvSpPr/>
          <p:nvPr/>
        </p:nvSpPr>
        <p:spPr>
          <a:xfrm>
            <a:off x="24545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80"/>
          <p:cNvSpPr/>
          <p:nvPr/>
        </p:nvSpPr>
        <p:spPr>
          <a:xfrm>
            <a:off x="27593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80"/>
          <p:cNvSpPr/>
          <p:nvPr/>
        </p:nvSpPr>
        <p:spPr>
          <a:xfrm>
            <a:off x="30641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80"/>
          <p:cNvSpPr/>
          <p:nvPr/>
        </p:nvSpPr>
        <p:spPr>
          <a:xfrm>
            <a:off x="33689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80"/>
          <p:cNvSpPr/>
          <p:nvPr/>
        </p:nvSpPr>
        <p:spPr>
          <a:xfrm>
            <a:off x="1130622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80"/>
          <p:cNvSpPr/>
          <p:nvPr/>
        </p:nvSpPr>
        <p:spPr>
          <a:xfrm>
            <a:off x="109889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80"/>
          <p:cNvSpPr/>
          <p:nvPr/>
        </p:nvSpPr>
        <p:spPr>
          <a:xfrm>
            <a:off x="10684175" y="3341850"/>
            <a:ext cx="242100" cy="174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80"/>
          <p:cNvSpPr/>
          <p:nvPr/>
        </p:nvSpPr>
        <p:spPr>
          <a:xfrm rot="5400000">
            <a:off x="10351049" y="2015276"/>
            <a:ext cx="322351" cy="343899"/>
          </a:xfrm>
          <a:custGeom>
            <a:rect b="b" l="l" r="r" t="t"/>
            <a:pathLst>
              <a:path extrusionOk="0" h="1670" w="1038">
                <a:moveTo>
                  <a:pt x="808" y="911"/>
                </a:moveTo>
                <a:cubicBezTo>
                  <a:pt x="742" y="911"/>
                  <a:pt x="682" y="939"/>
                  <a:pt x="641" y="985"/>
                </a:cubicBezTo>
                <a:cubicBezTo>
                  <a:pt x="543" y="928"/>
                  <a:pt x="543" y="928"/>
                  <a:pt x="543" y="928"/>
                </a:cubicBezTo>
                <a:cubicBezTo>
                  <a:pt x="553" y="899"/>
                  <a:pt x="559" y="868"/>
                  <a:pt x="559" y="835"/>
                </a:cubicBezTo>
                <a:cubicBezTo>
                  <a:pt x="559" y="797"/>
                  <a:pt x="551" y="761"/>
                  <a:pt x="537" y="728"/>
                </a:cubicBezTo>
                <a:cubicBezTo>
                  <a:pt x="641" y="668"/>
                  <a:pt x="641" y="668"/>
                  <a:pt x="641" y="668"/>
                </a:cubicBezTo>
                <a:cubicBezTo>
                  <a:pt x="683" y="716"/>
                  <a:pt x="744" y="746"/>
                  <a:pt x="812" y="746"/>
                </a:cubicBezTo>
                <a:cubicBezTo>
                  <a:pt x="937" y="746"/>
                  <a:pt x="1038" y="645"/>
                  <a:pt x="1038" y="520"/>
                </a:cubicBezTo>
                <a:cubicBezTo>
                  <a:pt x="1038" y="396"/>
                  <a:pt x="937" y="295"/>
                  <a:pt x="812" y="295"/>
                </a:cubicBezTo>
                <a:cubicBezTo>
                  <a:pt x="688" y="295"/>
                  <a:pt x="586" y="396"/>
                  <a:pt x="586" y="520"/>
                </a:cubicBezTo>
                <a:cubicBezTo>
                  <a:pt x="586" y="551"/>
                  <a:pt x="592" y="579"/>
                  <a:pt x="603" y="606"/>
                </a:cubicBezTo>
                <a:cubicBezTo>
                  <a:pt x="501" y="665"/>
                  <a:pt x="501" y="665"/>
                  <a:pt x="501" y="665"/>
                </a:cubicBezTo>
                <a:cubicBezTo>
                  <a:pt x="458" y="609"/>
                  <a:pt x="395" y="570"/>
                  <a:pt x="323" y="559"/>
                </a:cubicBezTo>
                <a:cubicBezTo>
                  <a:pt x="323" y="448"/>
                  <a:pt x="323" y="448"/>
                  <a:pt x="323" y="448"/>
                </a:cubicBezTo>
                <a:cubicBezTo>
                  <a:pt x="427" y="427"/>
                  <a:pt x="505" y="336"/>
                  <a:pt x="505" y="226"/>
                </a:cubicBezTo>
                <a:cubicBezTo>
                  <a:pt x="505" y="101"/>
                  <a:pt x="404" y="0"/>
                  <a:pt x="279" y="0"/>
                </a:cubicBezTo>
                <a:cubicBezTo>
                  <a:pt x="155" y="0"/>
                  <a:pt x="53" y="101"/>
                  <a:pt x="53" y="226"/>
                </a:cubicBezTo>
                <a:cubicBezTo>
                  <a:pt x="53" y="340"/>
                  <a:pt x="139" y="435"/>
                  <a:pt x="249" y="450"/>
                </a:cubicBezTo>
                <a:cubicBezTo>
                  <a:pt x="249" y="557"/>
                  <a:pt x="249" y="557"/>
                  <a:pt x="249" y="557"/>
                </a:cubicBezTo>
                <a:cubicBezTo>
                  <a:pt x="109" y="572"/>
                  <a:pt x="0" y="691"/>
                  <a:pt x="0" y="835"/>
                </a:cubicBezTo>
                <a:cubicBezTo>
                  <a:pt x="0" y="979"/>
                  <a:pt x="109" y="1098"/>
                  <a:pt x="249" y="1112"/>
                </a:cubicBezTo>
                <a:cubicBezTo>
                  <a:pt x="249" y="1220"/>
                  <a:pt x="249" y="1220"/>
                  <a:pt x="249" y="1220"/>
                </a:cubicBezTo>
                <a:cubicBezTo>
                  <a:pt x="139" y="1234"/>
                  <a:pt x="53" y="1329"/>
                  <a:pt x="53" y="1444"/>
                </a:cubicBezTo>
                <a:cubicBezTo>
                  <a:pt x="53" y="1568"/>
                  <a:pt x="155" y="1670"/>
                  <a:pt x="279" y="1670"/>
                </a:cubicBezTo>
                <a:cubicBezTo>
                  <a:pt x="404" y="1670"/>
                  <a:pt x="505" y="1568"/>
                  <a:pt x="505" y="1444"/>
                </a:cubicBezTo>
                <a:cubicBezTo>
                  <a:pt x="505" y="1334"/>
                  <a:pt x="427" y="1242"/>
                  <a:pt x="323" y="1222"/>
                </a:cubicBezTo>
                <a:cubicBezTo>
                  <a:pt x="323" y="1111"/>
                  <a:pt x="323" y="1111"/>
                  <a:pt x="323" y="1111"/>
                </a:cubicBezTo>
                <a:cubicBezTo>
                  <a:pt x="400" y="1099"/>
                  <a:pt x="467" y="1055"/>
                  <a:pt x="509" y="993"/>
                </a:cubicBezTo>
                <a:cubicBezTo>
                  <a:pt x="601" y="1046"/>
                  <a:pt x="601" y="1046"/>
                  <a:pt x="601" y="1046"/>
                </a:cubicBezTo>
                <a:cubicBezTo>
                  <a:pt x="589" y="1074"/>
                  <a:pt x="582" y="1104"/>
                  <a:pt x="582" y="1136"/>
                </a:cubicBezTo>
                <a:cubicBezTo>
                  <a:pt x="582" y="1261"/>
                  <a:pt x="684" y="1362"/>
                  <a:pt x="808" y="1362"/>
                </a:cubicBezTo>
                <a:cubicBezTo>
                  <a:pt x="933" y="1362"/>
                  <a:pt x="1034" y="1261"/>
                  <a:pt x="1034" y="1136"/>
                </a:cubicBezTo>
                <a:cubicBezTo>
                  <a:pt x="1034" y="1012"/>
                  <a:pt x="933" y="911"/>
                  <a:pt x="808" y="911"/>
                </a:cubicBezTo>
                <a:close/>
                <a:moveTo>
                  <a:pt x="816" y="407"/>
                </a:moveTo>
                <a:cubicBezTo>
                  <a:pt x="880" y="407"/>
                  <a:pt x="931" y="459"/>
                  <a:pt x="931" y="522"/>
                </a:cubicBezTo>
                <a:cubicBezTo>
                  <a:pt x="931" y="585"/>
                  <a:pt x="880" y="637"/>
                  <a:pt x="816" y="637"/>
                </a:cubicBezTo>
                <a:cubicBezTo>
                  <a:pt x="753" y="637"/>
                  <a:pt x="702" y="585"/>
                  <a:pt x="702" y="522"/>
                </a:cubicBezTo>
                <a:cubicBezTo>
                  <a:pt x="702" y="459"/>
                  <a:pt x="753" y="407"/>
                  <a:pt x="816" y="407"/>
                </a:cubicBezTo>
                <a:close/>
                <a:moveTo>
                  <a:pt x="165" y="226"/>
                </a:moveTo>
                <a:cubicBezTo>
                  <a:pt x="165" y="162"/>
                  <a:pt x="216" y="111"/>
                  <a:pt x="279" y="111"/>
                </a:cubicBezTo>
                <a:cubicBezTo>
                  <a:pt x="343" y="111"/>
                  <a:pt x="394" y="162"/>
                  <a:pt x="394" y="226"/>
                </a:cubicBezTo>
                <a:cubicBezTo>
                  <a:pt x="394" y="289"/>
                  <a:pt x="343" y="340"/>
                  <a:pt x="279" y="340"/>
                </a:cubicBezTo>
                <a:cubicBezTo>
                  <a:pt x="216" y="340"/>
                  <a:pt x="165" y="289"/>
                  <a:pt x="165" y="226"/>
                </a:cubicBezTo>
                <a:close/>
                <a:moveTo>
                  <a:pt x="393" y="1436"/>
                </a:moveTo>
                <a:cubicBezTo>
                  <a:pt x="393" y="1499"/>
                  <a:pt x="341" y="1551"/>
                  <a:pt x="278" y="1551"/>
                </a:cubicBezTo>
                <a:cubicBezTo>
                  <a:pt x="215" y="1551"/>
                  <a:pt x="163" y="1499"/>
                  <a:pt x="163" y="1436"/>
                </a:cubicBezTo>
                <a:cubicBezTo>
                  <a:pt x="163" y="1373"/>
                  <a:pt x="215" y="1321"/>
                  <a:pt x="278" y="1321"/>
                </a:cubicBezTo>
                <a:cubicBezTo>
                  <a:pt x="341" y="1321"/>
                  <a:pt x="393" y="1373"/>
                  <a:pt x="393" y="1436"/>
                </a:cubicBezTo>
                <a:close/>
                <a:moveTo>
                  <a:pt x="279" y="1002"/>
                </a:moveTo>
                <a:cubicBezTo>
                  <a:pt x="187" y="1002"/>
                  <a:pt x="112" y="927"/>
                  <a:pt x="112" y="835"/>
                </a:cubicBezTo>
                <a:cubicBezTo>
                  <a:pt x="112" y="742"/>
                  <a:pt x="187" y="667"/>
                  <a:pt x="279" y="667"/>
                </a:cubicBezTo>
                <a:cubicBezTo>
                  <a:pt x="372" y="667"/>
                  <a:pt x="447" y="742"/>
                  <a:pt x="447" y="835"/>
                </a:cubicBezTo>
                <a:cubicBezTo>
                  <a:pt x="447" y="927"/>
                  <a:pt x="372" y="1002"/>
                  <a:pt x="279" y="1002"/>
                </a:cubicBezTo>
                <a:close/>
                <a:moveTo>
                  <a:pt x="811" y="1252"/>
                </a:moveTo>
                <a:cubicBezTo>
                  <a:pt x="748" y="1252"/>
                  <a:pt x="697" y="1201"/>
                  <a:pt x="697" y="1137"/>
                </a:cubicBezTo>
                <a:cubicBezTo>
                  <a:pt x="697" y="1074"/>
                  <a:pt x="748" y="1023"/>
                  <a:pt x="811" y="1023"/>
                </a:cubicBezTo>
                <a:cubicBezTo>
                  <a:pt x="875" y="1023"/>
                  <a:pt x="926" y="1074"/>
                  <a:pt x="926" y="1137"/>
                </a:cubicBezTo>
                <a:cubicBezTo>
                  <a:pt x="926" y="1201"/>
                  <a:pt x="875" y="1252"/>
                  <a:pt x="811" y="125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1"/>
          <p:cNvSpPr txBox="1"/>
          <p:nvPr>
            <p:ph type="title"/>
          </p:nvPr>
        </p:nvSpPr>
        <p:spPr>
          <a:xfrm>
            <a:off x="304801" y="2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800"/>
              <a:buFont typeface="Roboto Light"/>
              <a:buNone/>
            </a:pPr>
            <a:r>
              <a:rPr lang="en-US"/>
              <a:t>Management Cluster</a:t>
            </a:r>
            <a:r>
              <a:rPr lang="en-US"/>
              <a:t>: future</a:t>
            </a:r>
            <a:endParaRPr/>
          </a:p>
        </p:txBody>
      </p:sp>
      <p:sp>
        <p:nvSpPr>
          <p:cNvPr id="679" name="Google Shape;679;p81"/>
          <p:cNvSpPr/>
          <p:nvPr/>
        </p:nvSpPr>
        <p:spPr>
          <a:xfrm rot="5400000">
            <a:off x="3521027" y="5903952"/>
            <a:ext cx="590051" cy="937500"/>
          </a:xfrm>
          <a:custGeom>
            <a:rect b="b" l="l" r="r" t="t"/>
            <a:pathLst>
              <a:path extrusionOk="0" h="1670" w="1038">
                <a:moveTo>
                  <a:pt x="808" y="911"/>
                </a:moveTo>
                <a:cubicBezTo>
                  <a:pt x="742" y="911"/>
                  <a:pt x="682" y="939"/>
                  <a:pt x="641" y="985"/>
                </a:cubicBezTo>
                <a:cubicBezTo>
                  <a:pt x="543" y="928"/>
                  <a:pt x="543" y="928"/>
                  <a:pt x="543" y="928"/>
                </a:cubicBezTo>
                <a:cubicBezTo>
                  <a:pt x="553" y="899"/>
                  <a:pt x="559" y="868"/>
                  <a:pt x="559" y="835"/>
                </a:cubicBezTo>
                <a:cubicBezTo>
                  <a:pt x="559" y="797"/>
                  <a:pt x="551" y="761"/>
                  <a:pt x="537" y="728"/>
                </a:cubicBezTo>
                <a:cubicBezTo>
                  <a:pt x="641" y="668"/>
                  <a:pt x="641" y="668"/>
                  <a:pt x="641" y="668"/>
                </a:cubicBezTo>
                <a:cubicBezTo>
                  <a:pt x="683" y="716"/>
                  <a:pt x="744" y="746"/>
                  <a:pt x="812" y="746"/>
                </a:cubicBezTo>
                <a:cubicBezTo>
                  <a:pt x="937" y="746"/>
                  <a:pt x="1038" y="645"/>
                  <a:pt x="1038" y="520"/>
                </a:cubicBezTo>
                <a:cubicBezTo>
                  <a:pt x="1038" y="396"/>
                  <a:pt x="937" y="295"/>
                  <a:pt x="812" y="295"/>
                </a:cubicBezTo>
                <a:cubicBezTo>
                  <a:pt x="688" y="295"/>
                  <a:pt x="586" y="396"/>
                  <a:pt x="586" y="520"/>
                </a:cubicBezTo>
                <a:cubicBezTo>
                  <a:pt x="586" y="551"/>
                  <a:pt x="592" y="579"/>
                  <a:pt x="603" y="606"/>
                </a:cubicBezTo>
                <a:cubicBezTo>
                  <a:pt x="501" y="665"/>
                  <a:pt x="501" y="665"/>
                  <a:pt x="501" y="665"/>
                </a:cubicBezTo>
                <a:cubicBezTo>
                  <a:pt x="458" y="609"/>
                  <a:pt x="395" y="570"/>
                  <a:pt x="323" y="559"/>
                </a:cubicBezTo>
                <a:cubicBezTo>
                  <a:pt x="323" y="448"/>
                  <a:pt x="323" y="448"/>
                  <a:pt x="323" y="448"/>
                </a:cubicBezTo>
                <a:cubicBezTo>
                  <a:pt x="427" y="427"/>
                  <a:pt x="505" y="336"/>
                  <a:pt x="505" y="226"/>
                </a:cubicBezTo>
                <a:cubicBezTo>
                  <a:pt x="505" y="101"/>
                  <a:pt x="404" y="0"/>
                  <a:pt x="279" y="0"/>
                </a:cubicBezTo>
                <a:cubicBezTo>
                  <a:pt x="155" y="0"/>
                  <a:pt x="53" y="101"/>
                  <a:pt x="53" y="226"/>
                </a:cubicBezTo>
                <a:cubicBezTo>
                  <a:pt x="53" y="340"/>
                  <a:pt x="139" y="435"/>
                  <a:pt x="249" y="450"/>
                </a:cubicBezTo>
                <a:cubicBezTo>
                  <a:pt x="249" y="557"/>
                  <a:pt x="249" y="557"/>
                  <a:pt x="249" y="557"/>
                </a:cubicBezTo>
                <a:cubicBezTo>
                  <a:pt x="109" y="572"/>
                  <a:pt x="0" y="691"/>
                  <a:pt x="0" y="835"/>
                </a:cubicBezTo>
                <a:cubicBezTo>
                  <a:pt x="0" y="979"/>
                  <a:pt x="109" y="1098"/>
                  <a:pt x="249" y="1112"/>
                </a:cubicBezTo>
                <a:cubicBezTo>
                  <a:pt x="249" y="1220"/>
                  <a:pt x="249" y="1220"/>
                  <a:pt x="249" y="1220"/>
                </a:cubicBezTo>
                <a:cubicBezTo>
                  <a:pt x="139" y="1234"/>
                  <a:pt x="53" y="1329"/>
                  <a:pt x="53" y="1444"/>
                </a:cubicBezTo>
                <a:cubicBezTo>
                  <a:pt x="53" y="1568"/>
                  <a:pt x="155" y="1670"/>
                  <a:pt x="279" y="1670"/>
                </a:cubicBezTo>
                <a:cubicBezTo>
                  <a:pt x="404" y="1670"/>
                  <a:pt x="505" y="1568"/>
                  <a:pt x="505" y="1444"/>
                </a:cubicBezTo>
                <a:cubicBezTo>
                  <a:pt x="505" y="1334"/>
                  <a:pt x="427" y="1242"/>
                  <a:pt x="323" y="1222"/>
                </a:cubicBezTo>
                <a:cubicBezTo>
                  <a:pt x="323" y="1111"/>
                  <a:pt x="323" y="1111"/>
                  <a:pt x="323" y="1111"/>
                </a:cubicBezTo>
                <a:cubicBezTo>
                  <a:pt x="400" y="1099"/>
                  <a:pt x="467" y="1055"/>
                  <a:pt x="509" y="993"/>
                </a:cubicBezTo>
                <a:cubicBezTo>
                  <a:pt x="601" y="1046"/>
                  <a:pt x="601" y="1046"/>
                  <a:pt x="601" y="1046"/>
                </a:cubicBezTo>
                <a:cubicBezTo>
                  <a:pt x="589" y="1074"/>
                  <a:pt x="582" y="1104"/>
                  <a:pt x="582" y="1136"/>
                </a:cubicBezTo>
                <a:cubicBezTo>
                  <a:pt x="582" y="1261"/>
                  <a:pt x="684" y="1362"/>
                  <a:pt x="808" y="1362"/>
                </a:cubicBezTo>
                <a:cubicBezTo>
                  <a:pt x="933" y="1362"/>
                  <a:pt x="1034" y="1261"/>
                  <a:pt x="1034" y="1136"/>
                </a:cubicBezTo>
                <a:cubicBezTo>
                  <a:pt x="1034" y="1012"/>
                  <a:pt x="933" y="911"/>
                  <a:pt x="808" y="911"/>
                </a:cubicBezTo>
                <a:close/>
                <a:moveTo>
                  <a:pt x="816" y="407"/>
                </a:moveTo>
                <a:cubicBezTo>
                  <a:pt x="880" y="407"/>
                  <a:pt x="931" y="459"/>
                  <a:pt x="931" y="522"/>
                </a:cubicBezTo>
                <a:cubicBezTo>
                  <a:pt x="931" y="585"/>
                  <a:pt x="880" y="637"/>
                  <a:pt x="816" y="637"/>
                </a:cubicBezTo>
                <a:cubicBezTo>
                  <a:pt x="753" y="637"/>
                  <a:pt x="702" y="585"/>
                  <a:pt x="702" y="522"/>
                </a:cubicBezTo>
                <a:cubicBezTo>
                  <a:pt x="702" y="459"/>
                  <a:pt x="753" y="407"/>
                  <a:pt x="816" y="407"/>
                </a:cubicBezTo>
                <a:close/>
                <a:moveTo>
                  <a:pt x="165" y="226"/>
                </a:moveTo>
                <a:cubicBezTo>
                  <a:pt x="165" y="162"/>
                  <a:pt x="216" y="111"/>
                  <a:pt x="279" y="111"/>
                </a:cubicBezTo>
                <a:cubicBezTo>
                  <a:pt x="343" y="111"/>
                  <a:pt x="394" y="162"/>
                  <a:pt x="394" y="226"/>
                </a:cubicBezTo>
                <a:cubicBezTo>
                  <a:pt x="394" y="289"/>
                  <a:pt x="343" y="340"/>
                  <a:pt x="279" y="340"/>
                </a:cubicBezTo>
                <a:cubicBezTo>
                  <a:pt x="216" y="340"/>
                  <a:pt x="165" y="289"/>
                  <a:pt x="165" y="226"/>
                </a:cubicBezTo>
                <a:close/>
                <a:moveTo>
                  <a:pt x="393" y="1436"/>
                </a:moveTo>
                <a:cubicBezTo>
                  <a:pt x="393" y="1499"/>
                  <a:pt x="341" y="1551"/>
                  <a:pt x="278" y="1551"/>
                </a:cubicBezTo>
                <a:cubicBezTo>
                  <a:pt x="215" y="1551"/>
                  <a:pt x="163" y="1499"/>
                  <a:pt x="163" y="1436"/>
                </a:cubicBezTo>
                <a:cubicBezTo>
                  <a:pt x="163" y="1373"/>
                  <a:pt x="215" y="1321"/>
                  <a:pt x="278" y="1321"/>
                </a:cubicBezTo>
                <a:cubicBezTo>
                  <a:pt x="341" y="1321"/>
                  <a:pt x="393" y="1373"/>
                  <a:pt x="393" y="1436"/>
                </a:cubicBezTo>
                <a:close/>
                <a:moveTo>
                  <a:pt x="279" y="1002"/>
                </a:moveTo>
                <a:cubicBezTo>
                  <a:pt x="187" y="1002"/>
                  <a:pt x="112" y="927"/>
                  <a:pt x="112" y="835"/>
                </a:cubicBezTo>
                <a:cubicBezTo>
                  <a:pt x="112" y="742"/>
                  <a:pt x="187" y="667"/>
                  <a:pt x="279" y="667"/>
                </a:cubicBezTo>
                <a:cubicBezTo>
                  <a:pt x="372" y="667"/>
                  <a:pt x="447" y="742"/>
                  <a:pt x="447" y="835"/>
                </a:cubicBezTo>
                <a:cubicBezTo>
                  <a:pt x="447" y="927"/>
                  <a:pt x="372" y="1002"/>
                  <a:pt x="279" y="1002"/>
                </a:cubicBezTo>
                <a:close/>
                <a:moveTo>
                  <a:pt x="811" y="1252"/>
                </a:moveTo>
                <a:cubicBezTo>
                  <a:pt x="748" y="1252"/>
                  <a:pt x="697" y="1201"/>
                  <a:pt x="697" y="1137"/>
                </a:cubicBezTo>
                <a:cubicBezTo>
                  <a:pt x="697" y="1074"/>
                  <a:pt x="748" y="1023"/>
                  <a:pt x="811" y="1023"/>
                </a:cubicBezTo>
                <a:cubicBezTo>
                  <a:pt x="875" y="1023"/>
                  <a:pt x="926" y="1074"/>
                  <a:pt x="926" y="1137"/>
                </a:cubicBezTo>
                <a:cubicBezTo>
                  <a:pt x="926" y="1201"/>
                  <a:pt x="875" y="1252"/>
                  <a:pt x="811" y="1252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80" name="Google Shape;680;p81"/>
          <p:cNvGrpSpPr/>
          <p:nvPr/>
        </p:nvGrpSpPr>
        <p:grpSpPr>
          <a:xfrm>
            <a:off x="9494631" y="1827341"/>
            <a:ext cx="2392500" cy="3862858"/>
            <a:chOff x="9494631" y="1827341"/>
            <a:chExt cx="2392500" cy="3862858"/>
          </a:xfrm>
        </p:grpSpPr>
        <p:sp>
          <p:nvSpPr>
            <p:cNvPr id="681" name="Google Shape;681;p81"/>
            <p:cNvSpPr/>
            <p:nvPr/>
          </p:nvSpPr>
          <p:spPr>
            <a:xfrm>
              <a:off x="9494631" y="2905360"/>
              <a:ext cx="2392500" cy="628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4"/>
            </a:solidFill>
            <a:ln cap="flat" cmpd="sng" w="25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build container</a:t>
              </a:r>
              <a:endParaRPr/>
            </a:p>
          </p:txBody>
        </p:sp>
        <p:sp>
          <p:nvSpPr>
            <p:cNvPr id="682" name="Google Shape;682;p81"/>
            <p:cNvSpPr/>
            <p:nvPr/>
          </p:nvSpPr>
          <p:spPr>
            <a:xfrm>
              <a:off x="9494631" y="1827341"/>
              <a:ext cx="2392500" cy="628800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Tools Service pod</a:t>
              </a:r>
              <a:endParaRPr/>
            </a:p>
          </p:txBody>
        </p:sp>
        <p:sp>
          <p:nvSpPr>
            <p:cNvPr id="683" name="Google Shape;683;p81"/>
            <p:cNvSpPr/>
            <p:nvPr/>
          </p:nvSpPr>
          <p:spPr>
            <a:xfrm>
              <a:off x="9494631" y="5061399"/>
              <a:ext cx="2392500" cy="628800"/>
            </a:xfrm>
            <a:prstGeom prst="rect">
              <a:avLst/>
            </a:prstGeom>
            <a:solidFill>
              <a:schemeClr val="dk2"/>
            </a:solidFill>
            <a:ln cap="flat" cmpd="sng" w="254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Native Kafka Java Applications</a:t>
              </a:r>
              <a:endParaRPr/>
            </a:p>
          </p:txBody>
        </p:sp>
        <p:sp>
          <p:nvSpPr>
            <p:cNvPr id="684" name="Google Shape;684;p81"/>
            <p:cNvSpPr/>
            <p:nvPr/>
          </p:nvSpPr>
          <p:spPr>
            <a:xfrm>
              <a:off x="9494631" y="3983379"/>
              <a:ext cx="2392500" cy="628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4"/>
            </a:solidFill>
            <a:ln cap="flat" cmpd="sng" w="254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build</a:t>
              </a:r>
              <a:r>
                <a:rPr lang="en-US"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-US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container</a:t>
              </a:r>
              <a:endParaRPr/>
            </a:p>
          </p:txBody>
        </p:sp>
      </p:grpSp>
      <p:grpSp>
        <p:nvGrpSpPr>
          <p:cNvPr id="685" name="Google Shape;685;p81"/>
          <p:cNvGrpSpPr/>
          <p:nvPr/>
        </p:nvGrpSpPr>
        <p:grpSpPr>
          <a:xfrm>
            <a:off x="5426244" y="1794242"/>
            <a:ext cx="1172947" cy="3914387"/>
            <a:chOff x="2319555" y="2788780"/>
            <a:chExt cx="1256909" cy="2310600"/>
          </a:xfrm>
        </p:grpSpPr>
        <p:cxnSp>
          <p:nvCxnSpPr>
            <p:cNvPr id="686" name="Google Shape;686;p81"/>
            <p:cNvCxnSpPr/>
            <p:nvPr/>
          </p:nvCxnSpPr>
          <p:spPr>
            <a:xfrm>
              <a:off x="2948054" y="2788780"/>
              <a:ext cx="0" cy="231060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7" name="Google Shape;687;p81"/>
            <p:cNvCxnSpPr/>
            <p:nvPr/>
          </p:nvCxnSpPr>
          <p:spPr>
            <a:xfrm rot="10800000">
              <a:off x="2947964" y="2788780"/>
              <a:ext cx="628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  <p:cxnSp>
          <p:nvCxnSpPr>
            <p:cNvPr id="688" name="Google Shape;688;p81"/>
            <p:cNvCxnSpPr/>
            <p:nvPr/>
          </p:nvCxnSpPr>
          <p:spPr>
            <a:xfrm rot="10800000">
              <a:off x="2947964" y="5099253"/>
              <a:ext cx="628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med" w="med" type="triangle"/>
              <a:tailEnd len="sm" w="sm" type="none"/>
            </a:ln>
          </p:spPr>
        </p:cxnSp>
        <p:cxnSp>
          <p:nvCxnSpPr>
            <p:cNvPr id="689" name="Google Shape;689;p81"/>
            <p:cNvCxnSpPr/>
            <p:nvPr/>
          </p:nvCxnSpPr>
          <p:spPr>
            <a:xfrm rot="10800000">
              <a:off x="2319555" y="3366398"/>
              <a:ext cx="628500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690" name="Google Shape;690;p81"/>
          <p:cNvSpPr txBox="1"/>
          <p:nvPr/>
        </p:nvSpPr>
        <p:spPr>
          <a:xfrm>
            <a:off x="304799" y="1028700"/>
            <a:ext cx="443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Management Pipelines</a:t>
            </a:r>
            <a:endParaRPr/>
          </a:p>
        </p:txBody>
      </p:sp>
      <p:sp>
        <p:nvSpPr>
          <p:cNvPr id="691" name="Google Shape;691;p81"/>
          <p:cNvSpPr txBox="1"/>
          <p:nvPr/>
        </p:nvSpPr>
        <p:spPr>
          <a:xfrm>
            <a:off x="6996169" y="1028700"/>
            <a:ext cx="489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Management Cluster</a:t>
            </a:r>
            <a:endParaRPr b="1" sz="1800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81"/>
          <p:cNvSpPr/>
          <p:nvPr/>
        </p:nvSpPr>
        <p:spPr>
          <a:xfrm>
            <a:off x="5301787" y="1028700"/>
            <a:ext cx="246600" cy="49149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3" name="Google Shape;693;p81"/>
          <p:cNvSpPr/>
          <p:nvPr/>
        </p:nvSpPr>
        <p:spPr>
          <a:xfrm>
            <a:off x="5065260" y="1028700"/>
            <a:ext cx="246600" cy="49149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694" name="Google Shape;694;p81"/>
          <p:cNvCxnSpPr>
            <a:stCxn id="693" idx="1"/>
            <a:endCxn id="695" idx="3"/>
          </p:cNvCxnSpPr>
          <p:nvPr/>
        </p:nvCxnSpPr>
        <p:spPr>
          <a:xfrm rot="10800000">
            <a:off x="2697360" y="2686350"/>
            <a:ext cx="2367900" cy="7998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6" name="Google Shape;696;p81"/>
          <p:cNvCxnSpPr>
            <a:stCxn id="693" idx="1"/>
            <a:endCxn id="697" idx="3"/>
          </p:cNvCxnSpPr>
          <p:nvPr/>
        </p:nvCxnSpPr>
        <p:spPr>
          <a:xfrm flipH="1">
            <a:off x="2697360" y="3486150"/>
            <a:ext cx="2367900" cy="49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98" name="Google Shape;698;p81"/>
          <p:cNvCxnSpPr>
            <a:stCxn id="693" idx="1"/>
            <a:endCxn id="699" idx="3"/>
          </p:cNvCxnSpPr>
          <p:nvPr/>
        </p:nvCxnSpPr>
        <p:spPr>
          <a:xfrm rot="10800000">
            <a:off x="2697360" y="1837050"/>
            <a:ext cx="2367900" cy="16491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00" name="Google Shape;700;p81"/>
          <p:cNvCxnSpPr>
            <a:stCxn id="693" idx="1"/>
            <a:endCxn id="701" idx="3"/>
          </p:cNvCxnSpPr>
          <p:nvPr/>
        </p:nvCxnSpPr>
        <p:spPr>
          <a:xfrm flipH="1">
            <a:off x="2697360" y="3486150"/>
            <a:ext cx="2367900" cy="1889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02" name="Google Shape;702;p81"/>
          <p:cNvSpPr/>
          <p:nvPr/>
        </p:nvSpPr>
        <p:spPr>
          <a:xfrm rot="5400000">
            <a:off x="4959095" y="3391363"/>
            <a:ext cx="206100" cy="113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9" name="Google Shape;699;p81"/>
          <p:cNvSpPr/>
          <p:nvPr/>
        </p:nvSpPr>
        <p:spPr>
          <a:xfrm>
            <a:off x="304800" y="1522541"/>
            <a:ext cx="2392500" cy="628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Provisioning</a:t>
            </a:r>
            <a:endParaRPr sz="1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1" name="Google Shape;701;p81"/>
          <p:cNvSpPr/>
          <p:nvPr/>
        </p:nvSpPr>
        <p:spPr>
          <a:xfrm>
            <a:off x="304800" y="5061398"/>
            <a:ext cx="2392500" cy="628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Artifacts</a:t>
            </a:r>
            <a:endParaRPr sz="1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7" name="Google Shape;697;p81"/>
          <p:cNvSpPr/>
          <p:nvPr/>
        </p:nvSpPr>
        <p:spPr>
          <a:xfrm>
            <a:off x="304800" y="3221379"/>
            <a:ext cx="2392500" cy="628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Test Infrastructure</a:t>
            </a:r>
            <a:endParaRPr sz="1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5" name="Google Shape;695;p81"/>
          <p:cNvSpPr/>
          <p:nvPr/>
        </p:nvSpPr>
        <p:spPr>
          <a:xfrm>
            <a:off x="304800" y="2371960"/>
            <a:ext cx="2392500" cy="628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Builds, Release &amp; Packaging</a:t>
            </a:r>
            <a:endParaRPr sz="1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03" name="Google Shape;703;p81"/>
          <p:cNvSpPr/>
          <p:nvPr/>
        </p:nvSpPr>
        <p:spPr>
          <a:xfrm>
            <a:off x="304800" y="4070798"/>
            <a:ext cx="2392500" cy="628800"/>
          </a:xfrm>
          <a:prstGeom prst="rect">
            <a:avLst/>
          </a:prstGeom>
          <a:solidFill>
            <a:schemeClr val="dk2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Deployments</a:t>
            </a:r>
            <a:endParaRPr sz="1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04" name="Google Shape;704;p81"/>
          <p:cNvCxnSpPr>
            <a:stCxn id="693" idx="1"/>
            <a:endCxn id="703" idx="3"/>
          </p:cNvCxnSpPr>
          <p:nvPr/>
        </p:nvCxnSpPr>
        <p:spPr>
          <a:xfrm flipH="1">
            <a:off x="2697360" y="3486150"/>
            <a:ext cx="2367900" cy="8991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705" name="Google Shape;705;p81"/>
          <p:cNvGrpSpPr/>
          <p:nvPr/>
        </p:nvGrpSpPr>
        <p:grpSpPr>
          <a:xfrm>
            <a:off x="6903831" y="1827341"/>
            <a:ext cx="2392500" cy="3862858"/>
            <a:chOff x="9494631" y="1827341"/>
            <a:chExt cx="2392500" cy="3862858"/>
          </a:xfrm>
        </p:grpSpPr>
        <p:sp>
          <p:nvSpPr>
            <p:cNvPr id="706" name="Google Shape;706;p81"/>
            <p:cNvSpPr/>
            <p:nvPr/>
          </p:nvSpPr>
          <p:spPr>
            <a:xfrm>
              <a:off x="9494631" y="2905360"/>
              <a:ext cx="2392500" cy="628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Tools container</a:t>
              </a:r>
              <a:endParaRPr/>
            </a:p>
          </p:txBody>
        </p:sp>
        <p:sp>
          <p:nvSpPr>
            <p:cNvPr id="707" name="Google Shape;707;p81"/>
            <p:cNvSpPr/>
            <p:nvPr/>
          </p:nvSpPr>
          <p:spPr>
            <a:xfrm>
              <a:off x="9494631" y="1827341"/>
              <a:ext cx="2392500" cy="62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Tools</a:t>
              </a:r>
              <a:r>
                <a:rPr lang="en-US"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r>
                <a:rPr lang="en-US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Service pod</a:t>
              </a:r>
              <a:endParaRPr/>
            </a:p>
          </p:txBody>
        </p:sp>
        <p:sp>
          <p:nvSpPr>
            <p:cNvPr id="708" name="Google Shape;708;p81"/>
            <p:cNvSpPr/>
            <p:nvPr/>
          </p:nvSpPr>
          <p:spPr>
            <a:xfrm>
              <a:off x="9494631" y="5061399"/>
              <a:ext cx="2392500" cy="6288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Native Kafka Java Applications</a:t>
              </a:r>
              <a:endParaRPr/>
            </a:p>
          </p:txBody>
        </p:sp>
        <p:sp>
          <p:nvSpPr>
            <p:cNvPr id="709" name="Google Shape;709;p81"/>
            <p:cNvSpPr/>
            <p:nvPr/>
          </p:nvSpPr>
          <p:spPr>
            <a:xfrm>
              <a:off x="9494631" y="3983379"/>
              <a:ext cx="2392500" cy="628800"/>
            </a:xfrm>
            <a:prstGeom prst="hexagon">
              <a:avLst>
                <a:gd fmla="val 25000" name="adj"/>
                <a:gd fmla="val 115470" name="vf"/>
              </a:avLst>
            </a:prstGeom>
            <a:solidFill>
              <a:schemeClr val="accent4"/>
            </a:soli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Tools container</a:t>
              </a:r>
              <a:endParaRPr/>
            </a:p>
          </p:txBody>
        </p:sp>
      </p:grpSp>
      <p:sp>
        <p:nvSpPr>
          <p:cNvPr id="710" name="Google Shape;710;p81"/>
          <p:cNvSpPr/>
          <p:nvPr/>
        </p:nvSpPr>
        <p:spPr>
          <a:xfrm>
            <a:off x="1981200" y="6039600"/>
            <a:ext cx="8347200" cy="688200"/>
          </a:xfrm>
          <a:prstGeom prst="rect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1828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Productivity Intelligence</a:t>
            </a:r>
            <a:endParaRPr b="1" sz="1800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82"/>
          <p:cNvSpPr txBox="1"/>
          <p:nvPr>
            <p:ph type="title"/>
          </p:nvPr>
        </p:nvSpPr>
        <p:spPr>
          <a:xfrm>
            <a:off x="304800" y="8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800"/>
              <a:buFont typeface="Roboto Light"/>
              <a:buNone/>
            </a:pPr>
            <a:r>
              <a:rPr lang="en-US"/>
              <a:t>Code philosophy</a:t>
            </a:r>
            <a:r>
              <a:rPr lang="en-US"/>
              <a:t> – Plan, Apply, Destroy</a:t>
            </a:r>
            <a:endParaRPr/>
          </a:p>
        </p:txBody>
      </p:sp>
      <p:sp>
        <p:nvSpPr>
          <p:cNvPr id="717" name="Google Shape;717;p82"/>
          <p:cNvSpPr txBox="1"/>
          <p:nvPr>
            <p:ph idx="1" type="body"/>
          </p:nvPr>
        </p:nvSpPr>
        <p:spPr>
          <a:xfrm>
            <a:off x="304800" y="896815"/>
            <a:ext cx="11582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</a:pPr>
            <a:r>
              <a:rPr b="1" lang="en-US"/>
              <a:t>State</a:t>
            </a:r>
            <a:r>
              <a:rPr b="1" lang="en-US"/>
              <a:t>: </a:t>
            </a:r>
            <a:r>
              <a:rPr lang="en-US"/>
              <a:t>Maintain state of automation &amp; infrastructure at all times.</a:t>
            </a:r>
            <a:endParaRPr/>
          </a:p>
        </p:txBody>
      </p:sp>
      <p:sp>
        <p:nvSpPr>
          <p:cNvPr id="718" name="Google Shape;718;p82"/>
          <p:cNvSpPr/>
          <p:nvPr/>
        </p:nvSpPr>
        <p:spPr>
          <a:xfrm>
            <a:off x="3699679" y="2827975"/>
            <a:ext cx="851700" cy="8541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/>
          </a:p>
        </p:txBody>
      </p:sp>
      <p:sp>
        <p:nvSpPr>
          <p:cNvPr id="719" name="Google Shape;719;p82"/>
          <p:cNvSpPr/>
          <p:nvPr/>
        </p:nvSpPr>
        <p:spPr>
          <a:xfrm>
            <a:off x="6579871" y="2848376"/>
            <a:ext cx="765300" cy="8133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720" name="Google Shape;720;p82"/>
          <p:cNvSpPr txBox="1"/>
          <p:nvPr/>
        </p:nvSpPr>
        <p:spPr>
          <a:xfrm>
            <a:off x="2848075" y="3731443"/>
            <a:ext cx="26235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Plan</a:t>
            </a:r>
            <a:b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generate a plan of execution</a:t>
            </a:r>
            <a:endParaRPr/>
          </a:p>
        </p:txBody>
      </p:sp>
      <p:sp>
        <p:nvSpPr>
          <p:cNvPr id="721" name="Google Shape;721;p82"/>
          <p:cNvSpPr txBox="1"/>
          <p:nvPr/>
        </p:nvSpPr>
        <p:spPr>
          <a:xfrm>
            <a:off x="5782925" y="3763424"/>
            <a:ext cx="2359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Execute</a:t>
            </a:r>
            <a:b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Apply changes based on generated plan.</a:t>
            </a:r>
            <a:endParaRPr sz="1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22" name="Google Shape;722;p82"/>
          <p:cNvSpPr/>
          <p:nvPr/>
        </p:nvSpPr>
        <p:spPr>
          <a:xfrm>
            <a:off x="9482523" y="2864875"/>
            <a:ext cx="765300" cy="7803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/>
          </a:p>
        </p:txBody>
      </p:sp>
      <p:sp>
        <p:nvSpPr>
          <p:cNvPr id="723" name="Google Shape;723;p82"/>
          <p:cNvSpPr txBox="1"/>
          <p:nvPr/>
        </p:nvSpPr>
        <p:spPr>
          <a:xfrm>
            <a:off x="8537100" y="3715453"/>
            <a:ext cx="2623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Destroy</a:t>
            </a:r>
            <a:b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At any given point in time tools should be able to roll back</a:t>
            </a:r>
            <a:endParaRPr/>
          </a:p>
        </p:txBody>
      </p:sp>
      <p:cxnSp>
        <p:nvCxnSpPr>
          <p:cNvPr id="724" name="Google Shape;724;p82"/>
          <p:cNvCxnSpPr>
            <a:stCxn id="718" idx="6"/>
            <a:endCxn id="719" idx="2"/>
          </p:cNvCxnSpPr>
          <p:nvPr/>
        </p:nvCxnSpPr>
        <p:spPr>
          <a:xfrm>
            <a:off x="4551379" y="3255025"/>
            <a:ext cx="202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5" name="Google Shape;725;p82"/>
          <p:cNvCxnSpPr>
            <a:stCxn id="719" idx="6"/>
            <a:endCxn id="722" idx="2"/>
          </p:cNvCxnSpPr>
          <p:nvPr/>
        </p:nvCxnSpPr>
        <p:spPr>
          <a:xfrm>
            <a:off x="7345171" y="3255026"/>
            <a:ext cx="213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6" name="Google Shape;726;p82"/>
          <p:cNvSpPr/>
          <p:nvPr/>
        </p:nvSpPr>
        <p:spPr>
          <a:xfrm>
            <a:off x="1493704" y="2827975"/>
            <a:ext cx="851700" cy="8541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KV</a:t>
            </a:r>
            <a:endParaRPr/>
          </a:p>
        </p:txBody>
      </p:sp>
      <p:sp>
        <p:nvSpPr>
          <p:cNvPr id="727" name="Google Shape;727;p82"/>
          <p:cNvSpPr txBox="1"/>
          <p:nvPr/>
        </p:nvSpPr>
        <p:spPr>
          <a:xfrm>
            <a:off x="607800" y="3863968"/>
            <a:ext cx="26235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Configuration</a:t>
            </a:r>
            <a:b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Keep configuration out of tooling.</a:t>
            </a:r>
            <a:endParaRPr/>
          </a:p>
        </p:txBody>
      </p:sp>
      <p:cxnSp>
        <p:nvCxnSpPr>
          <p:cNvPr id="728" name="Google Shape;728;p82"/>
          <p:cNvCxnSpPr>
            <a:stCxn id="726" idx="6"/>
            <a:endCxn id="718" idx="2"/>
          </p:cNvCxnSpPr>
          <p:nvPr/>
        </p:nvCxnSpPr>
        <p:spPr>
          <a:xfrm>
            <a:off x="2345404" y="3255025"/>
            <a:ext cx="13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56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6"/>
          <p:cNvSpPr txBox="1"/>
          <p:nvPr/>
        </p:nvSpPr>
        <p:spPr>
          <a:xfrm>
            <a:off x="1543050" y="1485900"/>
            <a:ext cx="10629900" cy="39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How ..</a:t>
            </a:r>
            <a:endParaRPr sz="6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0" i="0" lang="en-US" sz="6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What ..</a:t>
            </a:r>
            <a:endParaRPr b="0" i="0" sz="6000" u="none" cap="none" strike="noStrik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Why ..</a:t>
            </a:r>
            <a:endParaRPr sz="6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0" i="0" lang="en-US" sz="6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of</a:t>
            </a:r>
            <a:r>
              <a:rPr b="0" i="0" lang="en-US" sz="60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-US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Developer productivity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3"/>
          <p:cNvSpPr txBox="1"/>
          <p:nvPr>
            <p:ph type="title"/>
          </p:nvPr>
        </p:nvSpPr>
        <p:spPr>
          <a:xfrm>
            <a:off x="304800" y="8"/>
            <a:ext cx="115824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800"/>
              <a:buFont typeface="Roboto Light"/>
              <a:buNone/>
            </a:pPr>
            <a:r>
              <a:rPr lang="en-US"/>
              <a:t>Code </a:t>
            </a:r>
            <a:r>
              <a:rPr lang="en-US"/>
              <a:t>philosophy – Conventions over Configuration</a:t>
            </a:r>
            <a:endParaRPr/>
          </a:p>
        </p:txBody>
      </p:sp>
      <p:sp>
        <p:nvSpPr>
          <p:cNvPr id="735" name="Google Shape;735;p83"/>
          <p:cNvSpPr txBox="1"/>
          <p:nvPr>
            <p:ph idx="1" type="body"/>
          </p:nvPr>
        </p:nvSpPr>
        <p:spPr>
          <a:xfrm>
            <a:off x="304800" y="896815"/>
            <a:ext cx="115824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000"/>
              <a:buFont typeface="Arial"/>
              <a:buNone/>
            </a:pPr>
            <a:r>
              <a:rPr b="1" lang="en-US"/>
              <a:t>Scale</a:t>
            </a:r>
            <a:r>
              <a:rPr b="1" lang="en-US"/>
              <a:t>: </a:t>
            </a:r>
            <a:r>
              <a:rPr lang="en-US"/>
              <a:t>Helps scale productivity platform as conventions help drive repeatable patterns.</a:t>
            </a:r>
            <a:endParaRPr/>
          </a:p>
        </p:txBody>
      </p:sp>
      <p:sp>
        <p:nvSpPr>
          <p:cNvPr id="736" name="Google Shape;736;p83"/>
          <p:cNvSpPr/>
          <p:nvPr/>
        </p:nvSpPr>
        <p:spPr>
          <a:xfrm>
            <a:off x="3699679" y="2827975"/>
            <a:ext cx="851700" cy="8541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2</a:t>
            </a:r>
            <a:endParaRPr/>
          </a:p>
        </p:txBody>
      </p:sp>
      <p:sp>
        <p:nvSpPr>
          <p:cNvPr id="737" name="Google Shape;737;p83"/>
          <p:cNvSpPr/>
          <p:nvPr/>
        </p:nvSpPr>
        <p:spPr>
          <a:xfrm>
            <a:off x="6579871" y="2848376"/>
            <a:ext cx="765300" cy="8133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3</a:t>
            </a:r>
            <a:endParaRPr/>
          </a:p>
        </p:txBody>
      </p:sp>
      <p:sp>
        <p:nvSpPr>
          <p:cNvPr id="738" name="Google Shape;738;p83"/>
          <p:cNvSpPr txBox="1"/>
          <p:nvPr/>
        </p:nvSpPr>
        <p:spPr>
          <a:xfrm>
            <a:off x="2848075" y="3731443"/>
            <a:ext cx="26235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Configuration</a:t>
            </a:r>
            <a:b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Helps reduce </a:t>
            </a:r>
            <a:endParaRPr/>
          </a:p>
        </p:txBody>
      </p:sp>
      <p:sp>
        <p:nvSpPr>
          <p:cNvPr id="739" name="Google Shape;739;p83"/>
          <p:cNvSpPr txBox="1"/>
          <p:nvPr/>
        </p:nvSpPr>
        <p:spPr>
          <a:xfrm>
            <a:off x="5782925" y="3763424"/>
            <a:ext cx="23592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Tool Chain</a:t>
            </a:r>
            <a:b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Configuration drives Tooling behavior.</a:t>
            </a:r>
            <a:endParaRPr sz="1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40" name="Google Shape;740;p83"/>
          <p:cNvSpPr/>
          <p:nvPr/>
        </p:nvSpPr>
        <p:spPr>
          <a:xfrm>
            <a:off x="9482523" y="2864875"/>
            <a:ext cx="765300" cy="7803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4</a:t>
            </a:r>
            <a:endParaRPr/>
          </a:p>
        </p:txBody>
      </p:sp>
      <p:sp>
        <p:nvSpPr>
          <p:cNvPr id="741" name="Google Shape;741;p83"/>
          <p:cNvSpPr txBox="1"/>
          <p:nvPr/>
        </p:nvSpPr>
        <p:spPr>
          <a:xfrm>
            <a:off x="8537100" y="3715453"/>
            <a:ext cx="26235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Pipeline</a:t>
            </a:r>
            <a:b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Helps wrap common workflows</a:t>
            </a:r>
            <a:endParaRPr/>
          </a:p>
        </p:txBody>
      </p:sp>
      <p:cxnSp>
        <p:nvCxnSpPr>
          <p:cNvPr id="742" name="Google Shape;742;p83"/>
          <p:cNvCxnSpPr>
            <a:stCxn id="736" idx="6"/>
            <a:endCxn id="737" idx="2"/>
          </p:cNvCxnSpPr>
          <p:nvPr/>
        </p:nvCxnSpPr>
        <p:spPr>
          <a:xfrm>
            <a:off x="4551379" y="3255025"/>
            <a:ext cx="202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43" name="Google Shape;743;p83"/>
          <p:cNvCxnSpPr>
            <a:stCxn id="737" idx="6"/>
            <a:endCxn id="740" idx="2"/>
          </p:cNvCxnSpPr>
          <p:nvPr/>
        </p:nvCxnSpPr>
        <p:spPr>
          <a:xfrm>
            <a:off x="7345171" y="3255026"/>
            <a:ext cx="213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4" name="Google Shape;744;p83"/>
          <p:cNvSpPr/>
          <p:nvPr/>
        </p:nvSpPr>
        <p:spPr>
          <a:xfrm>
            <a:off x="1493704" y="2827975"/>
            <a:ext cx="851700" cy="854100"/>
          </a:xfrm>
          <a:prstGeom prst="ellipse">
            <a:avLst/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/>
          </a:p>
        </p:txBody>
      </p:sp>
      <p:sp>
        <p:nvSpPr>
          <p:cNvPr id="745" name="Google Shape;745;p83"/>
          <p:cNvSpPr txBox="1"/>
          <p:nvPr/>
        </p:nvSpPr>
        <p:spPr>
          <a:xfrm>
            <a:off x="607800" y="3863968"/>
            <a:ext cx="26235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Conventions</a:t>
            </a:r>
            <a:b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helps establish common patterns </a:t>
            </a:r>
            <a:endParaRPr/>
          </a:p>
        </p:txBody>
      </p:sp>
      <p:cxnSp>
        <p:nvCxnSpPr>
          <p:cNvPr id="746" name="Google Shape;746;p83"/>
          <p:cNvCxnSpPr>
            <a:stCxn id="744" idx="6"/>
            <a:endCxn id="736" idx="2"/>
          </p:cNvCxnSpPr>
          <p:nvPr/>
        </p:nvCxnSpPr>
        <p:spPr>
          <a:xfrm>
            <a:off x="2345404" y="3255025"/>
            <a:ext cx="13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84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3189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186" y="116499"/>
            <a:ext cx="1645052" cy="11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8025" y="5109900"/>
            <a:ext cx="1492250" cy="83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8212" y="2176100"/>
            <a:ext cx="2131875" cy="106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5050" y="451213"/>
            <a:ext cx="1492251" cy="115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3288" y="410200"/>
            <a:ext cx="941700" cy="134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2200" y="5445050"/>
            <a:ext cx="2057025" cy="5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97225" y="4159325"/>
            <a:ext cx="1564775" cy="86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33300" y="3429001"/>
            <a:ext cx="941700" cy="1148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73411" y="2721425"/>
            <a:ext cx="1247775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42625" y="1209675"/>
            <a:ext cx="1016175" cy="11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135050" y="1899650"/>
            <a:ext cx="1492251" cy="114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8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35051" y="2959400"/>
            <a:ext cx="1492247" cy="149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8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133012" y="4414450"/>
            <a:ext cx="1564775" cy="11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516546" y="5389325"/>
            <a:ext cx="870329" cy="9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5"/>
          <p:cNvSpPr txBox="1"/>
          <p:nvPr>
            <p:ph type="ctrTitle"/>
          </p:nvPr>
        </p:nvSpPr>
        <p:spPr>
          <a:xfrm>
            <a:off x="6096001" y="2813435"/>
            <a:ext cx="579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3B4A"/>
              </a:buClr>
              <a:buSzPts val="900"/>
              <a:buFont typeface="Roboto"/>
              <a:buNone/>
            </a:pPr>
            <a:r>
              <a:rPr lang="en-US"/>
              <a:t>Q &amp; A.</a:t>
            </a:r>
            <a:endParaRPr/>
          </a:p>
        </p:txBody>
      </p:sp>
      <p:sp>
        <p:nvSpPr>
          <p:cNvPr id="771" name="Google Shape;771;p85"/>
          <p:cNvSpPr txBox="1"/>
          <p:nvPr>
            <p:ph idx="1" type="subTitle"/>
          </p:nvPr>
        </p:nvSpPr>
        <p:spPr>
          <a:xfrm>
            <a:off x="6096000" y="3549975"/>
            <a:ext cx="5791200" cy="10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Mohinish Shaikh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mohinish@confluent.io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800"/>
              <a:buNone/>
            </a:pPr>
            <a:r>
              <a:rPr lang="en-US"/>
              <a:t>         @mohinishbasha</a:t>
            </a:r>
            <a:endParaRPr>
              <a:solidFill>
                <a:srgbClr val="0F3B4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2" name="Google Shape;772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900" y="5206350"/>
            <a:ext cx="1582526" cy="1582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0105" y="4198575"/>
            <a:ext cx="304289" cy="22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5525" y="4198575"/>
            <a:ext cx="293800" cy="22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7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7"/>
          <p:cNvSpPr txBox="1"/>
          <p:nvPr/>
        </p:nvSpPr>
        <p:spPr>
          <a:xfrm>
            <a:off x="1543050" y="716150"/>
            <a:ext cx="10649100" cy="50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development</a:t>
            </a:r>
            <a:r>
              <a:rPr b="0" i="0" lang="en-US" sz="36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..</a:t>
            </a:r>
            <a:endParaRPr b="0" i="0" sz="3600" u="none" cap="none" strike="noStrike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process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operations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engineering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devops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sre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pipelines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engineering services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platform infrastructure ..</a:t>
            </a:r>
            <a:endParaRPr sz="36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whoami</a:t>
            </a:r>
            <a:endParaRPr sz="6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58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6025" y="228600"/>
            <a:ext cx="6550875" cy="4913174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8"/>
          <p:cNvSpPr txBox="1"/>
          <p:nvPr/>
        </p:nvSpPr>
        <p:spPr>
          <a:xfrm>
            <a:off x="2181225" y="5039225"/>
            <a:ext cx="93189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b="1" lang="en-US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trust</a:t>
            </a: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me ..</a:t>
            </a:r>
            <a:b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US" sz="3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i am an </a:t>
            </a:r>
            <a:r>
              <a:rPr b="1" lang="en-US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engineer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9"/>
          <p:cNvSpPr txBox="1"/>
          <p:nvPr>
            <p:ph type="title"/>
          </p:nvPr>
        </p:nvSpPr>
        <p:spPr>
          <a:xfrm>
            <a:off x="304800" y="8"/>
            <a:ext cx="11582405" cy="7802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800"/>
              <a:buFont typeface="Roboto Light"/>
              <a:buNone/>
            </a:pPr>
            <a:r>
              <a:rPr lang="en-US"/>
              <a:t>Developer productivity platform</a:t>
            </a:r>
            <a:endParaRPr/>
          </a:p>
        </p:txBody>
      </p:sp>
      <p:grpSp>
        <p:nvGrpSpPr>
          <p:cNvPr id="309" name="Google Shape;309;p59"/>
          <p:cNvGrpSpPr/>
          <p:nvPr/>
        </p:nvGrpSpPr>
        <p:grpSpPr>
          <a:xfrm>
            <a:off x="831273" y="1301038"/>
            <a:ext cx="10529456" cy="4255925"/>
            <a:chOff x="4417198" y="1508376"/>
            <a:chExt cx="4567796" cy="3169966"/>
          </a:xfrm>
        </p:grpSpPr>
        <p:cxnSp>
          <p:nvCxnSpPr>
            <p:cNvPr id="310" name="Google Shape;310;p59"/>
            <p:cNvCxnSpPr/>
            <p:nvPr/>
          </p:nvCxnSpPr>
          <p:spPr>
            <a:xfrm rot="10800000">
              <a:off x="5771589" y="3520913"/>
              <a:ext cx="254365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1" name="Google Shape;311;p59"/>
            <p:cNvCxnSpPr/>
            <p:nvPr/>
          </p:nvCxnSpPr>
          <p:spPr>
            <a:xfrm rot="10800000">
              <a:off x="5771588" y="2636958"/>
              <a:ext cx="254366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12" name="Google Shape;312;p59"/>
            <p:cNvSpPr/>
            <p:nvPr/>
          </p:nvSpPr>
          <p:spPr>
            <a:xfrm>
              <a:off x="6026992" y="1508376"/>
              <a:ext cx="1348207" cy="579677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Quality &amp; Test Automation</a:t>
              </a:r>
              <a:endParaRPr/>
            </a:p>
          </p:txBody>
        </p:sp>
        <p:sp>
          <p:nvSpPr>
            <p:cNvPr id="313" name="Google Shape;313;p59"/>
            <p:cNvSpPr/>
            <p:nvPr/>
          </p:nvSpPr>
          <p:spPr>
            <a:xfrm>
              <a:off x="4417198" y="3235235"/>
              <a:ext cx="1348206" cy="579677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Packaging</a:t>
              </a:r>
              <a:endParaRPr/>
            </a:p>
          </p:txBody>
        </p:sp>
        <p:sp>
          <p:nvSpPr>
            <p:cNvPr id="314" name="Google Shape;314;p59"/>
            <p:cNvSpPr/>
            <p:nvPr/>
          </p:nvSpPr>
          <p:spPr>
            <a:xfrm>
              <a:off x="4417198" y="1508376"/>
              <a:ext cx="1348207" cy="579677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Commits</a:t>
              </a:r>
              <a:endParaRPr/>
            </a:p>
          </p:txBody>
        </p:sp>
        <p:sp>
          <p:nvSpPr>
            <p:cNvPr id="315" name="Google Shape;315;p59"/>
            <p:cNvSpPr/>
            <p:nvPr/>
          </p:nvSpPr>
          <p:spPr>
            <a:xfrm>
              <a:off x="7636787" y="1508376"/>
              <a:ext cx="1348207" cy="579677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Monitoring</a:t>
              </a: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,</a:t>
              </a:r>
              <a:r>
                <a:rPr b="0" i="0" lang="en-US" sz="1600" u="none" cap="none" strike="noStrike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Logging, Tracing</a:t>
              </a:r>
              <a:endParaRPr/>
            </a:p>
          </p:txBody>
        </p:sp>
        <p:sp>
          <p:nvSpPr>
            <p:cNvPr id="316" name="Google Shape;316;p59"/>
            <p:cNvSpPr/>
            <p:nvPr/>
          </p:nvSpPr>
          <p:spPr>
            <a:xfrm>
              <a:off x="6026992" y="4098665"/>
              <a:ext cx="1348205" cy="579677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Infrastructure Management &amp; Automation</a:t>
              </a:r>
              <a:endParaRPr b="0" i="0" sz="1600" u="none" cap="none" strike="noStrike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7" name="Google Shape;317;p59"/>
            <p:cNvSpPr/>
            <p:nvPr/>
          </p:nvSpPr>
          <p:spPr>
            <a:xfrm>
              <a:off x="4417198" y="4098665"/>
              <a:ext cx="1348206" cy="579677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CI/ CD across</a:t>
              </a: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Stage, QA, Integ, Perf, Production</a:t>
              </a:r>
              <a:endParaRPr/>
            </a:p>
          </p:txBody>
        </p:sp>
        <p:sp>
          <p:nvSpPr>
            <p:cNvPr id="318" name="Google Shape;318;p59"/>
            <p:cNvSpPr/>
            <p:nvPr/>
          </p:nvSpPr>
          <p:spPr>
            <a:xfrm>
              <a:off x="7636786" y="4098665"/>
              <a:ext cx="1348208" cy="579677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* </a:t>
              </a: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Productivity Intelligence</a:t>
              </a:r>
              <a:endParaRPr/>
            </a:p>
          </p:txBody>
        </p:sp>
        <p:cxnSp>
          <p:nvCxnSpPr>
            <p:cNvPr id="319" name="Google Shape;319;p59"/>
            <p:cNvCxnSpPr/>
            <p:nvPr/>
          </p:nvCxnSpPr>
          <p:spPr>
            <a:xfrm flipH="1">
              <a:off x="7375195" y="2088053"/>
              <a:ext cx="261592" cy="289635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0" name="Google Shape;320;p59"/>
            <p:cNvCxnSpPr/>
            <p:nvPr/>
          </p:nvCxnSpPr>
          <p:spPr>
            <a:xfrm flipH="1">
              <a:off x="5773807" y="3809028"/>
              <a:ext cx="255743" cy="283753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1" name="Google Shape;321;p59"/>
            <p:cNvCxnSpPr/>
            <p:nvPr/>
          </p:nvCxnSpPr>
          <p:spPr>
            <a:xfrm>
              <a:off x="7375196" y="3812390"/>
              <a:ext cx="261589" cy="281231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" name="Google Shape;322;p59"/>
            <p:cNvCxnSpPr/>
            <p:nvPr/>
          </p:nvCxnSpPr>
          <p:spPr>
            <a:xfrm>
              <a:off x="5765404" y="2088053"/>
              <a:ext cx="268813" cy="289635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3" name="Google Shape;323;p59"/>
            <p:cNvSpPr/>
            <p:nvPr/>
          </p:nvSpPr>
          <p:spPr>
            <a:xfrm>
              <a:off x="4417198" y="2371806"/>
              <a:ext cx="1348206" cy="579677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Builds, </a:t>
              </a: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Releases &amp; Deployments</a:t>
              </a:r>
              <a:endParaRPr/>
            </a:p>
          </p:txBody>
        </p:sp>
        <p:sp>
          <p:nvSpPr>
            <p:cNvPr id="324" name="Google Shape;324;p59"/>
            <p:cNvSpPr/>
            <p:nvPr/>
          </p:nvSpPr>
          <p:spPr>
            <a:xfrm>
              <a:off x="7636788" y="3235235"/>
              <a:ext cx="1348206" cy="579677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Observability</a:t>
              </a:r>
              <a:endParaRPr sz="16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59"/>
            <p:cNvSpPr/>
            <p:nvPr/>
          </p:nvSpPr>
          <p:spPr>
            <a:xfrm>
              <a:off x="7636788" y="2371806"/>
              <a:ext cx="1348206" cy="579677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Security, </a:t>
              </a: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Compliance &amp;</a:t>
              </a:r>
              <a:r>
                <a:rPr lang="en-US" sz="1600">
                  <a:solidFill>
                    <a:srgbClr val="5D5D5D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Audit</a:t>
              </a:r>
              <a:endParaRPr/>
            </a:p>
          </p:txBody>
        </p:sp>
        <p:cxnSp>
          <p:nvCxnSpPr>
            <p:cNvPr id="326" name="Google Shape;326;p59"/>
            <p:cNvCxnSpPr/>
            <p:nvPr/>
          </p:nvCxnSpPr>
          <p:spPr>
            <a:xfrm rot="10800000">
              <a:off x="7375196" y="3520913"/>
              <a:ext cx="254365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59"/>
            <p:cNvCxnSpPr/>
            <p:nvPr/>
          </p:nvCxnSpPr>
          <p:spPr>
            <a:xfrm rot="10800000">
              <a:off x="7375195" y="2636958"/>
              <a:ext cx="254366" cy="0"/>
            </a:xfrm>
            <a:prstGeom prst="straightConnector1">
              <a:avLst/>
            </a:prstGeom>
            <a:noFill/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328" name="Google Shape;328;p59"/>
            <p:cNvSpPr/>
            <p:nvPr/>
          </p:nvSpPr>
          <p:spPr>
            <a:xfrm>
              <a:off x="6019304" y="2367161"/>
              <a:ext cx="1363581" cy="1453610"/>
            </a:xfrm>
            <a:prstGeom prst="rect">
              <a:avLst/>
            </a:prstGeom>
            <a:solidFill>
              <a:srgbClr val="FA651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Developer Productivity Platform</a:t>
              </a:r>
              <a:endParaRPr/>
            </a:p>
          </p:txBody>
        </p:sp>
      </p:grpSp>
      <p:cxnSp>
        <p:nvCxnSpPr>
          <p:cNvPr id="329" name="Google Shape;329;p59"/>
          <p:cNvCxnSpPr>
            <a:stCxn id="312" idx="2"/>
            <a:endCxn id="328" idx="0"/>
          </p:cNvCxnSpPr>
          <p:nvPr/>
        </p:nvCxnSpPr>
        <p:spPr>
          <a:xfrm>
            <a:off x="6096000" y="2079299"/>
            <a:ext cx="0" cy="3747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" name="Google Shape;330;p59"/>
          <p:cNvCxnSpPr/>
          <p:nvPr/>
        </p:nvCxnSpPr>
        <p:spPr>
          <a:xfrm>
            <a:off x="6096010" y="4388346"/>
            <a:ext cx="0" cy="37470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0"/>
          <p:cNvPicPr preferRelativeResize="0"/>
          <p:nvPr/>
        </p:nvPicPr>
        <p:blipFill rotWithShape="1">
          <a:blip r:embed="rId3">
            <a:alphaModFix amt="9000"/>
          </a:blip>
          <a:srcRect b="19586" l="31614" r="28883" t="18273"/>
          <a:stretch/>
        </p:blipFill>
        <p:spPr>
          <a:xfrm>
            <a:off x="90349" y="888999"/>
            <a:ext cx="3213101" cy="505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60"/>
          <p:cNvSpPr txBox="1"/>
          <p:nvPr/>
        </p:nvSpPr>
        <p:spPr>
          <a:xfrm>
            <a:off x="1390650" y="2551950"/>
            <a:ext cx="10629900" cy="17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6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. . . anything &amp; everything between commit to production and beyond ...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1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1"/>
          <p:cNvSpPr txBox="1"/>
          <p:nvPr/>
        </p:nvSpPr>
        <p:spPr>
          <a:xfrm>
            <a:off x="781050" y="300675"/>
            <a:ext cx="10629900" cy="61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                            </a:t>
            </a:r>
            <a:r>
              <a:rPr b="1" lang="en-US" sz="6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common</a:t>
            </a:r>
            <a:endParaRPr sz="4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tools …</a:t>
            </a:r>
            <a:endParaRPr sz="4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systems ..</a:t>
            </a:r>
            <a:endParaRPr sz="4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frameworks ...</a:t>
            </a:r>
            <a:endParaRPr sz="4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infrastructure …</a:t>
            </a:r>
            <a:endParaRPr sz="4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standards …</a:t>
            </a:r>
            <a:endParaRPr sz="4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000">
                <a:solidFill>
                  <a:srgbClr val="5D5D5D"/>
                </a:solidFill>
                <a:latin typeface="Roboto"/>
                <a:ea typeface="Roboto"/>
                <a:cs typeface="Roboto"/>
                <a:sym typeface="Roboto"/>
              </a:rPr>
              <a:t>architectural patterns ...</a:t>
            </a:r>
            <a:endParaRPr b="1" sz="4000">
              <a:solidFill>
                <a:srgbClr val="5D5D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automation …</a:t>
            </a:r>
            <a:endParaRPr sz="4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workflows …</a:t>
            </a:r>
            <a:endParaRPr sz="4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0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workloads ...</a:t>
            </a:r>
            <a:endParaRPr sz="40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2"/>
          <p:cNvPicPr preferRelativeResize="0"/>
          <p:nvPr/>
        </p:nvPicPr>
        <p:blipFill rotWithShape="1">
          <a:blip r:embed="rId3">
            <a:alphaModFix amt="9000"/>
          </a:blip>
          <a:srcRect b="19581" l="31613" r="28884" t="18276"/>
          <a:stretch/>
        </p:blipFill>
        <p:spPr>
          <a:xfrm>
            <a:off x="90349" y="888999"/>
            <a:ext cx="3213100" cy="505460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62"/>
          <p:cNvSpPr txBox="1"/>
          <p:nvPr/>
        </p:nvSpPr>
        <p:spPr>
          <a:xfrm>
            <a:off x="1466850" y="1485900"/>
            <a:ext cx="10629900" cy="40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457200" lvl="0" marL="2743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b="1" lang="en-US" sz="4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en-US" sz="44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Support</a:t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4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polyglot applications ..</a:t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4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quality ..</a:t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4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reliability ..</a:t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4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efficiency ..</a:t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4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environments ..</a:t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4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speed ..</a:t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4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time to market ..</a:t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rPr lang="en-US" sz="4400">
                <a:solidFill>
                  <a:srgbClr val="5D5D5D"/>
                </a:solidFill>
                <a:latin typeface="Roboto Light"/>
                <a:ea typeface="Roboto Light"/>
                <a:cs typeface="Roboto Light"/>
                <a:sym typeface="Roboto Light"/>
              </a:rPr>
              <a:t>roi ..</a:t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1500"/>
              <a:buFont typeface="Roboto Light"/>
              <a:buNone/>
            </a:pPr>
            <a:r>
              <a:t/>
            </a:r>
            <a:endParaRPr sz="4400">
              <a:solidFill>
                <a:srgbClr val="5D5D5D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iftyThree">
  <a:themeElements>
    <a:clrScheme name="FiftyThree">
      <a:dk1>
        <a:srgbClr val="534F49"/>
      </a:dk1>
      <a:lt1>
        <a:srgbClr val="FFFCF5"/>
      </a:lt1>
      <a:dk2>
        <a:srgbClr val="312E2B"/>
      </a:dk2>
      <a:lt2>
        <a:srgbClr val="FFFCF5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Confluent">
      <a:dk1>
        <a:srgbClr val="000000"/>
      </a:dk1>
      <a:lt1>
        <a:srgbClr val="FFFFFF"/>
      </a:lt1>
      <a:dk2>
        <a:srgbClr val="7C7C7C"/>
      </a:dk2>
      <a:lt2>
        <a:srgbClr val="E7E6E6"/>
      </a:lt2>
      <a:accent1>
        <a:srgbClr val="FB6517"/>
      </a:accent1>
      <a:accent2>
        <a:srgbClr val="D34A0D"/>
      </a:accent2>
      <a:accent3>
        <a:srgbClr val="FC9D60"/>
      </a:accent3>
      <a:accent4>
        <a:srgbClr val="2898C1"/>
      </a:accent4>
      <a:accent5>
        <a:srgbClr val="93C3E6"/>
      </a:accent5>
      <a:accent6>
        <a:srgbClr val="1F7695"/>
      </a:accent6>
      <a:hlink>
        <a:srgbClr val="70AD47"/>
      </a:hlink>
      <a:folHlink>
        <a:srgbClr val="92D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Confluent">
      <a:dk1>
        <a:srgbClr val="000000"/>
      </a:dk1>
      <a:lt1>
        <a:srgbClr val="FFFFFF"/>
      </a:lt1>
      <a:dk2>
        <a:srgbClr val="7C7C7C"/>
      </a:dk2>
      <a:lt2>
        <a:srgbClr val="E7E6E6"/>
      </a:lt2>
      <a:accent1>
        <a:srgbClr val="FB6517"/>
      </a:accent1>
      <a:accent2>
        <a:srgbClr val="D34A0D"/>
      </a:accent2>
      <a:accent3>
        <a:srgbClr val="FC9D60"/>
      </a:accent3>
      <a:accent4>
        <a:srgbClr val="2898C1"/>
      </a:accent4>
      <a:accent5>
        <a:srgbClr val="93C3E6"/>
      </a:accent5>
      <a:accent6>
        <a:srgbClr val="1F7695"/>
      </a:accent6>
      <a:hlink>
        <a:srgbClr val="70AD47"/>
      </a:hlink>
      <a:folHlink>
        <a:srgbClr val="92D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onfluent">
      <a:dk1>
        <a:srgbClr val="000000"/>
      </a:dk1>
      <a:lt1>
        <a:srgbClr val="FFFFFF"/>
      </a:lt1>
      <a:dk2>
        <a:srgbClr val="7C7C7C"/>
      </a:dk2>
      <a:lt2>
        <a:srgbClr val="E7E6E6"/>
      </a:lt2>
      <a:accent1>
        <a:srgbClr val="FB6517"/>
      </a:accent1>
      <a:accent2>
        <a:srgbClr val="D34A0D"/>
      </a:accent2>
      <a:accent3>
        <a:srgbClr val="FC9D60"/>
      </a:accent3>
      <a:accent4>
        <a:srgbClr val="2898C1"/>
      </a:accent4>
      <a:accent5>
        <a:srgbClr val="93C3E6"/>
      </a:accent5>
      <a:accent6>
        <a:srgbClr val="1F7695"/>
      </a:accent6>
      <a:hlink>
        <a:srgbClr val="70AD47"/>
      </a:hlink>
      <a:folHlink>
        <a:srgbClr val="92D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